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8" r:id="rId28"/>
    <p:sldId id="289" r:id="rId29"/>
    <p:sldId id="290" r:id="rId30"/>
    <p:sldId id="282" r:id="rId31"/>
    <p:sldId id="291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3" autoAdjust="0"/>
    <p:restoredTop sz="94660"/>
  </p:normalViewPr>
  <p:slideViewPr>
    <p:cSldViewPr snapToGrid="0">
      <p:cViewPr varScale="1">
        <p:scale>
          <a:sx n="88" d="100"/>
          <a:sy n="88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C29F61-DD15-F162-3F02-C666FAC43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9EC131D-8BB9-F48D-0CC8-68525E44B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6C8462B-4E49-CD23-2B29-5DCCE87B4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88E03FE-7281-92F8-D9B8-64131D30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F14369-7D93-B22B-BE66-3FE43DE2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465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486600-9412-0A1B-8041-5EEFDC54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3A7332-39ED-EF3B-7D1B-5896EEF9D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647977D-4BDC-7E6B-776B-5B26ECE4C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B2FDD96-4F18-B8D5-495E-EC1956335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B9C72B-9B8B-8A6D-32AD-548CE649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43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8F1D25-3703-B4F9-9FF2-0FD846C6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B8AFD7D-996C-6723-2920-3262450B2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A371C4-EA4A-CE4F-19F9-ECDA9C67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1024CD4-E573-E44E-85C5-FD26A5F14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902E632-D7C6-1923-DEE7-135C206B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599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CDCA50-947C-C7E7-0AC2-CDE9F41C3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588C637-0629-C2FF-7339-A127F38C8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9B3B866-BADB-8170-80B3-FBE716DD4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E9984A7-FB77-3141-C5DC-8E61EE56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CD346D7-6229-2D05-36B5-3F28B75C6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9E24586-B6C7-6E2B-BDE2-931959BA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294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B34C39-DD02-2D32-4F96-18A4AB67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764C20E-315A-5C29-2FF8-4946E074B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C5931BA-5634-513E-4C17-5A7C9290B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7CDC002-AE49-0D51-8A25-DF0FF735E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47F54F2-6D0F-28B1-DB06-7E3566B16E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6A27474-3306-2DCF-9FEA-5F136FA30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97E2948-91D1-1477-5893-9084BF0C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2AF3E05-9D62-196A-2AF2-78B9D7BF4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107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B005B4-CA7B-4CBB-928B-3E076F11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57E588B-47C5-4BA0-BBA2-280A46EC4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36B0BF7-A908-096A-6376-999D2A45A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EED8A23-39C8-45DE-52CB-6C41C50A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930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C7E9778-A72D-DFA3-063B-2CA3FFEFB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E7C84A9-070F-988B-259D-B530998D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AE301A5-0B6B-C724-50A9-6162A0E9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323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A4587F-ED59-DFED-2D03-0961F9E6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870280-EC22-4F1A-F0E5-DBAE02AD9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5E88CDD-F133-1E05-4813-0777F5941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642DA84-99A9-C361-0D13-7E45240CB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9632AF4-2C6A-B0D2-8D9A-AF8FBD62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F8D8771-6166-9D7C-019C-21CCB6B6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225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69F300-6373-236B-F801-9FC461B0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4C7F25E-BB7E-4C09-55FA-AD787698503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EF45824-0EFC-3846-4219-93BFDF8D2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BB588E6-DB16-B6D4-CCBA-68CF1909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3A6747-2276-1EED-0479-AFC53AE5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5A669FE-6667-9F89-5849-873B71A21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55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D3B484-A061-BE09-E455-CF2237A0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D52F586-10F0-B5BA-BA0D-387DEC14D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D10698C-CDD5-0BBB-B7A6-488675E5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9DECE1A-6565-CA71-8720-CB78BA98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C134D0B-22BD-E9DB-3AD3-8BB433295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62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1F63A05-8ACB-2807-A3CC-473A29A15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C9F54F7-0ECC-83F1-1008-E65500A1C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DD3E897-CE3C-9BCB-EB29-BC4CFE544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B6BC59B-810D-16B2-BB45-896419A3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5AF7BC8-71AF-B7D4-B6F3-CCD24E49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08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BCCB3D0-3AD6-AA12-D9C4-AD54E44EE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C2428EC-CEAC-18F3-68A7-FB659E52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0770F1F-B572-3F90-5332-7516AC812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25695-9DB9-45D4-98A3-9A3336F70894}" type="datetimeFigureOut">
              <a:rPr lang="hu-HU" smtClean="0"/>
              <a:t>2026. 10. 07.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C24405B-FA23-8B33-C84D-C3DD87C05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58D1C18-8481-55E9-17F2-D080171F9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35E028-7CF9-41F9-99AC-706E5BB42A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093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43F6F4-B288-95FA-A52D-1A5C025A3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Pathophysiology</a:t>
            </a:r>
            <a:r>
              <a:rPr lang="hu-HU" dirty="0"/>
              <a:t>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F5B05A9-88CF-2303-B582-57AA3B41E3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system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092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78AED5-FE34-411E-66CD-860FC615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E12B51-C8CD-3217-7F58-2FFAAD5E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8"/>
            <a:ext cx="10515600" cy="5495925"/>
          </a:xfrm>
        </p:spPr>
        <p:txBody>
          <a:bodyPr/>
          <a:lstStyle/>
          <a:p>
            <a:r>
              <a:rPr lang="hu-HU" dirty="0" err="1"/>
              <a:t>Respiration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pPr lvl="1"/>
            <a:r>
              <a:rPr lang="hu-HU" dirty="0" err="1"/>
              <a:t>Four</a:t>
            </a:r>
            <a:r>
              <a:rPr lang="hu-HU" dirty="0"/>
              <a:t> </a:t>
            </a:r>
            <a:r>
              <a:rPr lang="hu-HU" dirty="0" err="1"/>
              <a:t>distinct</a:t>
            </a:r>
            <a:r>
              <a:rPr lang="hu-HU" dirty="0"/>
              <a:t> </a:t>
            </a:r>
            <a:r>
              <a:rPr lang="hu-HU" dirty="0" err="1"/>
              <a:t>processes</a:t>
            </a:r>
            <a:endParaRPr lang="hu-HU" dirty="0"/>
          </a:p>
          <a:p>
            <a:pPr lvl="1"/>
            <a:endParaRPr lang="hu-HU" dirty="0"/>
          </a:p>
          <a:p>
            <a:pPr lvl="2"/>
            <a:r>
              <a:rPr lang="hu-HU" dirty="0" err="1"/>
              <a:t>Pulmonary</a:t>
            </a:r>
            <a:r>
              <a:rPr lang="hu-HU" dirty="0"/>
              <a:t> </a:t>
            </a:r>
            <a:r>
              <a:rPr lang="hu-HU" dirty="0" err="1"/>
              <a:t>ventilation</a:t>
            </a:r>
            <a:endParaRPr lang="hu-HU" dirty="0"/>
          </a:p>
          <a:p>
            <a:pPr lvl="2"/>
            <a:r>
              <a:rPr lang="hu-HU" dirty="0" err="1"/>
              <a:t>External</a:t>
            </a:r>
            <a:r>
              <a:rPr lang="hu-HU" dirty="0"/>
              <a:t> </a:t>
            </a:r>
            <a:r>
              <a:rPr lang="hu-HU" dirty="0" err="1"/>
              <a:t>respiration</a:t>
            </a:r>
            <a:r>
              <a:rPr lang="hu-HU" dirty="0"/>
              <a:t> (</a:t>
            </a:r>
            <a:r>
              <a:rPr lang="hu-HU" dirty="0" err="1"/>
              <a:t>gas</a:t>
            </a:r>
            <a:r>
              <a:rPr lang="hu-HU" dirty="0"/>
              <a:t> </a:t>
            </a:r>
            <a:r>
              <a:rPr lang="hu-HU" dirty="0" err="1"/>
              <a:t>exchange</a:t>
            </a:r>
            <a:r>
              <a:rPr lang="hu-HU" dirty="0"/>
              <a:t>)</a:t>
            </a:r>
          </a:p>
          <a:p>
            <a:pPr lvl="2"/>
            <a:r>
              <a:rPr lang="hu-HU" dirty="0" err="1"/>
              <a:t>Transport</a:t>
            </a:r>
            <a:r>
              <a:rPr lang="hu-HU" dirty="0"/>
              <a:t> of </a:t>
            </a:r>
            <a:r>
              <a:rPr lang="hu-HU" dirty="0" err="1"/>
              <a:t>gases</a:t>
            </a:r>
            <a:endParaRPr lang="hu-HU" dirty="0"/>
          </a:p>
          <a:p>
            <a:pPr lvl="2"/>
            <a:r>
              <a:rPr lang="hu-HU" dirty="0" err="1"/>
              <a:t>Internal</a:t>
            </a:r>
            <a:r>
              <a:rPr lang="hu-HU" dirty="0"/>
              <a:t> (</a:t>
            </a:r>
            <a:r>
              <a:rPr lang="hu-HU" dirty="0" err="1"/>
              <a:t>cellular</a:t>
            </a:r>
            <a:r>
              <a:rPr lang="hu-HU" dirty="0"/>
              <a:t>) </a:t>
            </a:r>
            <a:r>
              <a:rPr lang="hu-HU" dirty="0" err="1"/>
              <a:t>respiration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569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CFAC3C-2B47-D059-F9FC-C2F2FE0C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632243-D9C8-39D7-5528-78FAFB3BD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887"/>
            <a:ext cx="10515600" cy="5342076"/>
          </a:xfrm>
        </p:spPr>
        <p:txBody>
          <a:bodyPr/>
          <a:lstStyle/>
          <a:p>
            <a:r>
              <a:rPr lang="hu-HU" dirty="0" err="1"/>
              <a:t>Devided</a:t>
            </a:r>
            <a:r>
              <a:rPr lang="hu-HU" dirty="0"/>
              <a:t> </a:t>
            </a:r>
            <a:r>
              <a:rPr lang="hu-HU" dirty="0" err="1"/>
              <a:t>into</a:t>
            </a:r>
            <a:endParaRPr lang="hu-HU" dirty="0"/>
          </a:p>
          <a:p>
            <a:endParaRPr lang="hu-HU" dirty="0"/>
          </a:p>
          <a:p>
            <a:pPr lvl="1"/>
            <a:r>
              <a:rPr lang="hu-HU" dirty="0" err="1"/>
              <a:t>Upper</a:t>
            </a:r>
            <a:endParaRPr lang="hu-HU" dirty="0"/>
          </a:p>
          <a:p>
            <a:pPr lvl="1"/>
            <a:r>
              <a:rPr lang="hu-HU" dirty="0"/>
              <a:t>And</a:t>
            </a:r>
          </a:p>
          <a:p>
            <a:pPr lvl="1"/>
            <a:r>
              <a:rPr lang="hu-HU" dirty="0" err="1"/>
              <a:t>Lower</a:t>
            </a:r>
            <a:endParaRPr lang="hu-HU" dirty="0"/>
          </a:p>
          <a:p>
            <a:pPr lvl="1"/>
            <a:endParaRPr lang="hu-HU" dirty="0"/>
          </a:p>
          <a:p>
            <a:pPr lvl="2"/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tract</a:t>
            </a:r>
            <a:endParaRPr lang="hu-HU" dirty="0"/>
          </a:p>
          <a:p>
            <a:pPr lvl="2"/>
            <a:endParaRPr lang="hu-HU" dirty="0"/>
          </a:p>
          <a:p>
            <a:pPr lvl="2"/>
            <a:r>
              <a:rPr lang="hu-HU" dirty="0"/>
              <a:t>(+</a:t>
            </a:r>
            <a:r>
              <a:rPr lang="hu-HU" dirty="0" err="1"/>
              <a:t>cardiovascular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, </a:t>
            </a:r>
            <a:r>
              <a:rPr lang="hu-HU" dirty="0" err="1"/>
              <a:t>etc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04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Ábra 3" descr="Respiratory tract - Wikipedia">
            <a:extLst>
              <a:ext uri="{FF2B5EF4-FFF2-40B4-BE49-F238E27FC236}">
                <a16:creationId xmlns:a16="http://schemas.microsoft.com/office/drawing/2014/main" id="{CF40C0F1-6CB3-DE2C-7B9E-8FABDE2025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97934" y="-212071"/>
            <a:ext cx="5379719" cy="691979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5A85FDA9-523B-372A-7903-5F1312C7312D}"/>
              </a:ext>
            </a:extLst>
          </p:cNvPr>
          <p:cNvSpPr txBox="1"/>
          <p:nvPr/>
        </p:nvSpPr>
        <p:spPr>
          <a:xfrm>
            <a:off x="4754880" y="1316604"/>
            <a:ext cx="23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+ </a:t>
            </a:r>
            <a:r>
              <a:rPr lang="hu-HU" dirty="0" err="1"/>
              <a:t>oral</a:t>
            </a:r>
            <a:r>
              <a:rPr lang="hu-HU" dirty="0"/>
              <a:t> </a:t>
            </a:r>
            <a:r>
              <a:rPr lang="hu-HU" dirty="0" err="1"/>
              <a:t>cavity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1B6013B-4D55-5685-0BB7-13787501549B}"/>
              </a:ext>
            </a:extLst>
          </p:cNvPr>
          <p:cNvSpPr txBox="1"/>
          <p:nvPr/>
        </p:nvSpPr>
        <p:spPr>
          <a:xfrm>
            <a:off x="337929" y="474345"/>
            <a:ext cx="314076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Providing</a:t>
            </a:r>
            <a:r>
              <a:rPr lang="hu-HU" dirty="0"/>
              <a:t> </a:t>
            </a:r>
            <a:r>
              <a:rPr lang="hu-HU" dirty="0" err="1"/>
              <a:t>smell</a:t>
            </a:r>
            <a:r>
              <a:rPr lang="hu-HU" dirty="0"/>
              <a:t> and </a:t>
            </a:r>
            <a:r>
              <a:rPr lang="hu-HU" dirty="0" err="1"/>
              <a:t>speech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Warm</a:t>
            </a:r>
            <a:r>
              <a:rPr lang="hu-HU" dirty="0"/>
              <a:t>, </a:t>
            </a:r>
            <a:r>
              <a:rPr lang="hu-HU" dirty="0" err="1"/>
              <a:t>damp</a:t>
            </a:r>
            <a:r>
              <a:rPr lang="hu-HU" dirty="0"/>
              <a:t> and </a:t>
            </a:r>
            <a:r>
              <a:rPr lang="hu-HU" dirty="0" err="1"/>
              <a:t>clean</a:t>
            </a:r>
            <a:r>
              <a:rPr lang="hu-HU" dirty="0"/>
              <a:t> air</a:t>
            </a:r>
          </a:p>
          <a:p>
            <a:endParaRPr lang="hu-HU" dirty="0"/>
          </a:p>
          <a:p>
            <a:r>
              <a:rPr lang="hu-HU" dirty="0" err="1"/>
              <a:t>Hairs</a:t>
            </a:r>
            <a:r>
              <a:rPr lang="hu-HU" dirty="0"/>
              <a:t>,</a:t>
            </a:r>
            <a:br>
              <a:rPr lang="hu-HU" dirty="0"/>
            </a:br>
            <a:r>
              <a:rPr lang="hu-HU" dirty="0" err="1"/>
              <a:t>mucous</a:t>
            </a:r>
            <a:br>
              <a:rPr lang="hu-HU" dirty="0"/>
            </a:br>
            <a:r>
              <a:rPr lang="hu-HU" dirty="0" err="1"/>
              <a:t>pseudostratified</a:t>
            </a:r>
            <a:r>
              <a:rPr lang="hu-HU" dirty="0"/>
              <a:t> </a:t>
            </a:r>
            <a:r>
              <a:rPr lang="hu-HU" dirty="0" err="1"/>
              <a:t>ciliated</a:t>
            </a:r>
            <a:r>
              <a:rPr lang="hu-HU" dirty="0"/>
              <a:t> </a:t>
            </a:r>
            <a:r>
              <a:rPr lang="hu-HU" dirty="0" err="1"/>
              <a:t>columnar</a:t>
            </a:r>
            <a:r>
              <a:rPr lang="hu-HU" dirty="0"/>
              <a:t> </a:t>
            </a:r>
            <a:r>
              <a:rPr lang="hu-HU" dirty="0" err="1"/>
              <a:t>epithelium</a:t>
            </a:r>
            <a:r>
              <a:rPr lang="hu-HU" dirty="0"/>
              <a:t>,</a:t>
            </a:r>
          </a:p>
          <a:p>
            <a:endParaRPr lang="hu-HU" dirty="0"/>
          </a:p>
          <a:p>
            <a:r>
              <a:rPr lang="hu-HU" dirty="0" err="1"/>
              <a:t>Lined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irritant</a:t>
            </a:r>
            <a:r>
              <a:rPr lang="hu-HU" dirty="0"/>
              <a:t> </a:t>
            </a:r>
            <a:r>
              <a:rPr lang="hu-HU" dirty="0" err="1"/>
              <a:t>receptors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Pharynx</a:t>
            </a:r>
            <a:r>
              <a:rPr lang="hu-HU" dirty="0"/>
              <a:t>: </a:t>
            </a:r>
            <a:r>
              <a:rPr lang="hu-HU" dirty="0" err="1"/>
              <a:t>crossing</a:t>
            </a:r>
            <a:r>
              <a:rPr lang="hu-HU" dirty="0"/>
              <a:t> </a:t>
            </a:r>
            <a:r>
              <a:rPr lang="hu-HU" dirty="0" err="1"/>
              <a:t>food</a:t>
            </a:r>
            <a:r>
              <a:rPr lang="hu-HU" dirty="0"/>
              <a:t>/air</a:t>
            </a:r>
          </a:p>
          <a:p>
            <a:r>
              <a:rPr lang="hu-HU" dirty="0"/>
              <a:t>	</a:t>
            </a:r>
            <a:r>
              <a:rPr lang="hu-HU" dirty="0" err="1"/>
              <a:t>five</a:t>
            </a:r>
            <a:r>
              <a:rPr lang="hu-HU" dirty="0"/>
              <a:t> </a:t>
            </a:r>
            <a:r>
              <a:rPr lang="hu-HU" dirty="0" err="1"/>
              <a:t>tonsils</a:t>
            </a:r>
            <a:endParaRPr lang="hu-HU" dirty="0"/>
          </a:p>
          <a:p>
            <a:r>
              <a:rPr lang="hu-HU" dirty="0"/>
              <a:t>		</a:t>
            </a:r>
            <a:r>
              <a:rPr lang="hu-HU" dirty="0" err="1"/>
              <a:t>lingual</a:t>
            </a:r>
            <a:endParaRPr lang="hu-HU" dirty="0"/>
          </a:p>
          <a:p>
            <a:r>
              <a:rPr lang="hu-HU" dirty="0"/>
              <a:t>		</a:t>
            </a:r>
            <a:r>
              <a:rPr lang="hu-HU" dirty="0" err="1"/>
              <a:t>pharyngeal</a:t>
            </a:r>
            <a:r>
              <a:rPr lang="hu-HU" dirty="0"/>
              <a:t> 		(</a:t>
            </a:r>
            <a:r>
              <a:rPr lang="hu-HU" dirty="0" err="1"/>
              <a:t>adenoid</a:t>
            </a:r>
            <a:r>
              <a:rPr lang="hu-HU" dirty="0"/>
              <a:t>)</a:t>
            </a:r>
          </a:p>
          <a:p>
            <a:endParaRPr lang="hu-HU" dirty="0"/>
          </a:p>
          <a:p>
            <a:r>
              <a:rPr lang="hu-HU" dirty="0" err="1"/>
              <a:t>Larynx</a:t>
            </a:r>
            <a:r>
              <a:rPr lang="hu-HU" dirty="0"/>
              <a:t> (</a:t>
            </a:r>
            <a:r>
              <a:rPr lang="hu-HU" dirty="0" err="1"/>
              <a:t>voice</a:t>
            </a:r>
            <a:r>
              <a:rPr lang="hu-HU" dirty="0"/>
              <a:t> </a:t>
            </a:r>
            <a:r>
              <a:rPr lang="hu-HU" dirty="0" err="1"/>
              <a:t>box</a:t>
            </a:r>
            <a:r>
              <a:rPr lang="hu-HU" dirty="0"/>
              <a:t>)</a:t>
            </a:r>
          </a:p>
          <a:p>
            <a:r>
              <a:rPr lang="hu-HU" dirty="0"/>
              <a:t>	(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pharynx</a:t>
            </a:r>
            <a:r>
              <a:rPr lang="hu-HU" dirty="0"/>
              <a:t> 	and trachea)</a:t>
            </a:r>
          </a:p>
          <a:p>
            <a:r>
              <a:rPr lang="hu-HU" dirty="0" err="1"/>
              <a:t>epiglottis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2170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5C4813F7-D3F0-CCB0-74D6-B435034B4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005" y="104567"/>
            <a:ext cx="8096250" cy="6176963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4B0F89E5-8266-38C8-00D4-604C56C54752}"/>
              </a:ext>
            </a:extLst>
          </p:cNvPr>
          <p:cNvSpPr txBox="1"/>
          <p:nvPr/>
        </p:nvSpPr>
        <p:spPr>
          <a:xfrm>
            <a:off x="447261" y="318052"/>
            <a:ext cx="342991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If</a:t>
            </a:r>
            <a:r>
              <a:rPr lang="hu-HU" dirty="0"/>
              <a:t> </a:t>
            </a:r>
            <a:r>
              <a:rPr lang="hu-HU" dirty="0" err="1"/>
              <a:t>any</a:t>
            </a:r>
            <a:r>
              <a:rPr lang="hu-HU" dirty="0"/>
              <a:t> </a:t>
            </a:r>
            <a:r>
              <a:rPr lang="hu-HU" dirty="0" err="1"/>
              <a:t>obstruction</a:t>
            </a:r>
            <a:r>
              <a:rPr lang="hu-HU" dirty="0"/>
              <a:t> </a:t>
            </a:r>
            <a:r>
              <a:rPr lang="hu-HU" dirty="0" err="1"/>
              <a:t>occurs</a:t>
            </a:r>
            <a:r>
              <a:rPr lang="hu-HU" dirty="0"/>
              <a:t> </a:t>
            </a:r>
          </a:p>
          <a:p>
            <a:r>
              <a:rPr lang="hu-HU" dirty="0" err="1"/>
              <a:t>Above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Larynx</a:t>
            </a:r>
            <a:r>
              <a:rPr lang="hu-HU" dirty="0"/>
              <a:t>,</a:t>
            </a:r>
          </a:p>
          <a:p>
            <a:r>
              <a:rPr lang="hu-HU" dirty="0"/>
              <a:t>Be </a:t>
            </a:r>
            <a:r>
              <a:rPr lang="hu-HU" dirty="0" err="1"/>
              <a:t>it</a:t>
            </a:r>
            <a:r>
              <a:rPr lang="hu-HU" dirty="0"/>
              <a:t> a </a:t>
            </a:r>
            <a:r>
              <a:rPr lang="hu-HU" dirty="0" err="1"/>
              <a:t>foreign</a:t>
            </a:r>
            <a:r>
              <a:rPr lang="hu-HU" dirty="0"/>
              <a:t> </a:t>
            </a:r>
            <a:r>
              <a:rPr lang="hu-HU" dirty="0" err="1"/>
              <a:t>object</a:t>
            </a:r>
            <a:r>
              <a:rPr lang="hu-HU" dirty="0"/>
              <a:t>,</a:t>
            </a:r>
          </a:p>
          <a:p>
            <a:r>
              <a:rPr lang="hu-HU" dirty="0" err="1"/>
              <a:t>Inflammation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trauma,</a:t>
            </a:r>
          </a:p>
          <a:p>
            <a:r>
              <a:rPr lang="hu-HU" dirty="0"/>
              <a:t>A </a:t>
            </a:r>
            <a:r>
              <a:rPr lang="hu-HU" dirty="0" err="1"/>
              <a:t>hole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stoma</a:t>
            </a:r>
            <a:r>
              <a:rPr lang="hu-HU" dirty="0"/>
              <a:t> </a:t>
            </a:r>
            <a:r>
              <a:rPr lang="hu-HU" dirty="0" err="1"/>
              <a:t>may</a:t>
            </a:r>
            <a:r>
              <a:rPr lang="hu-HU" dirty="0"/>
              <a:t> be </a:t>
            </a:r>
            <a:r>
              <a:rPr lang="hu-HU" dirty="0" err="1"/>
              <a:t>created</a:t>
            </a:r>
            <a:endParaRPr lang="hu-HU" dirty="0"/>
          </a:p>
          <a:p>
            <a:r>
              <a:rPr lang="hu-HU" dirty="0"/>
              <a:t>In </a:t>
            </a:r>
            <a:r>
              <a:rPr lang="hu-HU" dirty="0" err="1"/>
              <a:t>the</a:t>
            </a:r>
            <a:r>
              <a:rPr lang="hu-HU" dirty="0"/>
              <a:t> trachea</a:t>
            </a:r>
          </a:p>
          <a:p>
            <a:r>
              <a:rPr lang="hu-HU" dirty="0"/>
              <a:t>And a </a:t>
            </a:r>
            <a:r>
              <a:rPr lang="hu-HU" dirty="0" err="1"/>
              <a:t>small</a:t>
            </a:r>
            <a:r>
              <a:rPr lang="hu-HU" dirty="0"/>
              <a:t> </a:t>
            </a:r>
            <a:r>
              <a:rPr lang="hu-HU" dirty="0" err="1"/>
              <a:t>tube</a:t>
            </a:r>
            <a:r>
              <a:rPr lang="hu-HU" dirty="0"/>
              <a:t> </a:t>
            </a:r>
            <a:r>
              <a:rPr lang="hu-HU" dirty="0" err="1"/>
              <a:t>inserted</a:t>
            </a:r>
            <a:r>
              <a:rPr lang="hu-HU" dirty="0"/>
              <a:t>.</a:t>
            </a:r>
          </a:p>
          <a:p>
            <a:endParaRPr lang="hu-HU" dirty="0"/>
          </a:p>
          <a:p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procedure</a:t>
            </a:r>
            <a:r>
              <a:rPr lang="hu-HU" dirty="0"/>
              <a:t> is </a:t>
            </a:r>
            <a:r>
              <a:rPr lang="hu-HU" dirty="0" err="1"/>
              <a:t>called</a:t>
            </a:r>
            <a:r>
              <a:rPr lang="hu-HU" dirty="0"/>
              <a:t> a </a:t>
            </a:r>
          </a:p>
          <a:p>
            <a:endParaRPr lang="hu-HU" dirty="0"/>
          </a:p>
          <a:p>
            <a:r>
              <a:rPr lang="hu-HU" dirty="0" err="1"/>
              <a:t>Tracheostomy</a:t>
            </a:r>
            <a:endParaRPr lang="hu-HU" dirty="0"/>
          </a:p>
          <a:p>
            <a:endParaRPr lang="hu-HU" dirty="0"/>
          </a:p>
          <a:p>
            <a:r>
              <a:rPr lang="hu-HU" dirty="0"/>
              <a:t>And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ensure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blocked</a:t>
            </a:r>
            <a:r>
              <a:rPr lang="hu-HU" dirty="0"/>
              <a:t> </a:t>
            </a:r>
          </a:p>
          <a:p>
            <a:r>
              <a:rPr lang="hu-HU" dirty="0" err="1"/>
              <a:t>Portion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upper</a:t>
            </a:r>
            <a:r>
              <a:rPr lang="hu-HU" dirty="0"/>
              <a:t> </a:t>
            </a:r>
            <a:r>
              <a:rPr lang="hu-HU" dirty="0" err="1"/>
              <a:t>airway</a:t>
            </a:r>
            <a:r>
              <a:rPr lang="hu-HU" dirty="0"/>
              <a:t> is </a:t>
            </a:r>
          </a:p>
          <a:p>
            <a:r>
              <a:rPr lang="hu-HU" dirty="0" err="1"/>
              <a:t>Bypassed</a:t>
            </a:r>
            <a:r>
              <a:rPr lang="hu-HU" dirty="0"/>
              <a:t>,</a:t>
            </a:r>
          </a:p>
          <a:p>
            <a:endParaRPr lang="hu-HU" dirty="0"/>
          </a:p>
          <a:p>
            <a:r>
              <a:rPr lang="hu-HU" dirty="0" err="1"/>
              <a:t>Enabling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patient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breath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377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Respiratory System: Gross Anatomy of the Lower Respiratory Tract -  LabXchange">
            <a:extLst>
              <a:ext uri="{FF2B5EF4-FFF2-40B4-BE49-F238E27FC236}">
                <a16:creationId xmlns:a16="http://schemas.microsoft.com/office/drawing/2014/main" id="{CEF6728F-8092-E53A-6034-DA0AD6118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598" y="402158"/>
            <a:ext cx="5418898" cy="6053684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1DF9C9D-0773-29B4-47FA-59AB5D200BFA}"/>
              </a:ext>
            </a:extLst>
          </p:cNvPr>
          <p:cNvSpPr txBox="1"/>
          <p:nvPr/>
        </p:nvSpPr>
        <p:spPr>
          <a:xfrm>
            <a:off x="576470" y="725557"/>
            <a:ext cx="35880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The </a:t>
            </a:r>
            <a:r>
              <a:rPr lang="hu-HU" dirty="0" err="1"/>
              <a:t>airways</a:t>
            </a:r>
            <a:r>
              <a:rPr lang="hu-HU" dirty="0"/>
              <a:t> </a:t>
            </a:r>
            <a:r>
              <a:rPr lang="hu-HU" dirty="0" err="1"/>
              <a:t>terminate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numerous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Sphere</a:t>
            </a:r>
            <a:r>
              <a:rPr lang="hu-HU" dirty="0"/>
              <a:t>-like </a:t>
            </a:r>
            <a:r>
              <a:rPr lang="hu-HU" dirty="0" err="1"/>
              <a:t>structures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Called</a:t>
            </a:r>
            <a:r>
              <a:rPr lang="hu-HU" dirty="0"/>
              <a:t> </a:t>
            </a:r>
            <a:r>
              <a:rPr lang="hu-HU" dirty="0" err="1"/>
              <a:t>alveoli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Clustered</a:t>
            </a:r>
            <a:r>
              <a:rPr lang="hu-HU" dirty="0"/>
              <a:t> </a:t>
            </a:r>
            <a:r>
              <a:rPr lang="hu-HU" dirty="0" err="1"/>
              <a:t>together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 </a:t>
            </a:r>
            <a:r>
              <a:rPr lang="hu-HU" dirty="0" err="1"/>
              <a:t>form</a:t>
            </a:r>
            <a:r>
              <a:rPr lang="hu-HU" dirty="0"/>
              <a:t> </a:t>
            </a:r>
            <a:r>
              <a:rPr lang="hu-HU" dirty="0" err="1"/>
              <a:t>alveolar</a:t>
            </a:r>
            <a:r>
              <a:rPr lang="hu-HU" dirty="0"/>
              <a:t> </a:t>
            </a:r>
            <a:r>
              <a:rPr lang="hu-HU" dirty="0" err="1"/>
              <a:t>sacks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There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approximately</a:t>
            </a:r>
            <a:r>
              <a:rPr lang="hu-HU" dirty="0"/>
              <a:t> </a:t>
            </a:r>
          </a:p>
          <a:p>
            <a:endParaRPr lang="hu-HU" dirty="0"/>
          </a:p>
          <a:p>
            <a:r>
              <a:rPr lang="hu-HU" dirty="0"/>
              <a:t>480 </a:t>
            </a:r>
            <a:r>
              <a:rPr lang="hu-HU" dirty="0" err="1"/>
              <a:t>million</a:t>
            </a:r>
            <a:r>
              <a:rPr lang="hu-HU" dirty="0"/>
              <a:t> </a:t>
            </a:r>
            <a:r>
              <a:rPr lang="hu-HU" dirty="0" err="1"/>
              <a:t>alveoli</a:t>
            </a:r>
            <a:endParaRPr lang="hu-HU" dirty="0"/>
          </a:p>
          <a:p>
            <a:r>
              <a:rPr lang="hu-HU" dirty="0"/>
              <a:t>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lungs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4417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CD806B0-3303-A99A-ADF9-7B3DBF2F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850" y="131619"/>
            <a:ext cx="5143915" cy="659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24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7B1639-503A-EE22-C060-72438D6E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0633CE-E374-C387-342D-D1F7926DE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Pulmonary</a:t>
            </a:r>
            <a:r>
              <a:rPr lang="hu-HU" dirty="0"/>
              <a:t> </a:t>
            </a:r>
            <a:r>
              <a:rPr lang="hu-HU" dirty="0" err="1"/>
              <a:t>ventilation</a:t>
            </a:r>
            <a:r>
              <a:rPr lang="hu-HU" dirty="0"/>
              <a:t> is </a:t>
            </a:r>
            <a:r>
              <a:rPr lang="hu-HU" dirty="0" err="1"/>
              <a:t>actually</a:t>
            </a:r>
            <a:r>
              <a:rPr lang="hu-HU" dirty="0"/>
              <a:t> </a:t>
            </a:r>
            <a:r>
              <a:rPr lang="hu-HU" dirty="0" err="1"/>
              <a:t>breathing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Driven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pressure</a:t>
            </a:r>
            <a:r>
              <a:rPr lang="hu-HU" dirty="0"/>
              <a:t> </a:t>
            </a:r>
            <a:r>
              <a:rPr lang="hu-HU" dirty="0" err="1"/>
              <a:t>differences</a:t>
            </a:r>
            <a:r>
              <a:rPr lang="hu-HU" dirty="0"/>
              <a:t> </a:t>
            </a:r>
          </a:p>
          <a:p>
            <a:endParaRPr lang="hu-HU" dirty="0"/>
          </a:p>
          <a:p>
            <a:r>
              <a:rPr lang="hu-HU" dirty="0" err="1"/>
              <a:t>Atmospheric</a:t>
            </a:r>
            <a:r>
              <a:rPr lang="hu-HU" dirty="0"/>
              <a:t> </a:t>
            </a:r>
            <a:r>
              <a:rPr lang="hu-HU" dirty="0" err="1"/>
              <a:t>pressure</a:t>
            </a:r>
            <a:r>
              <a:rPr lang="hu-HU" dirty="0"/>
              <a:t> – „</a:t>
            </a:r>
            <a:r>
              <a:rPr lang="hu-HU" dirty="0" err="1"/>
              <a:t>alveolar</a:t>
            </a:r>
            <a:r>
              <a:rPr lang="hu-HU" dirty="0"/>
              <a:t>” </a:t>
            </a:r>
            <a:r>
              <a:rPr lang="hu-HU" dirty="0" err="1"/>
              <a:t>pressure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9501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D63B718-A2BC-9EDF-E143-D117AFE7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26" y="606287"/>
            <a:ext cx="8343317" cy="592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59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3E62FE-C790-0AB5-C840-1AD4082FA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External</a:t>
            </a:r>
            <a:r>
              <a:rPr lang="hu-HU" dirty="0"/>
              <a:t> </a:t>
            </a:r>
            <a:r>
              <a:rPr lang="hu-HU" dirty="0" err="1"/>
              <a:t>respiration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CCCAF0-1A78-EC2C-EBFA-12CEF11E6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„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zone</a:t>
            </a:r>
            <a:r>
              <a:rPr lang="hu-HU" dirty="0"/>
              <a:t>”</a:t>
            </a:r>
          </a:p>
          <a:p>
            <a:r>
              <a:rPr lang="hu-HU" dirty="0"/>
              <a:t>„</a:t>
            </a:r>
            <a:r>
              <a:rPr lang="hu-HU" dirty="0" err="1"/>
              <a:t>anatomical</a:t>
            </a:r>
            <a:r>
              <a:rPr lang="hu-HU" dirty="0"/>
              <a:t> </a:t>
            </a:r>
            <a:r>
              <a:rPr lang="hu-HU" dirty="0" err="1"/>
              <a:t>dead</a:t>
            </a:r>
            <a:r>
              <a:rPr lang="hu-HU" dirty="0"/>
              <a:t> </a:t>
            </a:r>
            <a:r>
              <a:rPr lang="hu-HU" dirty="0" err="1"/>
              <a:t>space</a:t>
            </a:r>
            <a:r>
              <a:rPr lang="hu-HU" dirty="0"/>
              <a:t>”</a:t>
            </a:r>
          </a:p>
          <a:p>
            <a:r>
              <a:rPr lang="hu-HU" dirty="0"/>
              <a:t>-- </a:t>
            </a:r>
            <a:r>
              <a:rPr lang="hu-HU" dirty="0" err="1"/>
              <a:t>diffusion</a:t>
            </a:r>
            <a:r>
              <a:rPr lang="hu-HU" dirty="0"/>
              <a:t> of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gases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alveoli</a:t>
            </a:r>
            <a:r>
              <a:rPr lang="hu-HU" dirty="0"/>
              <a:t>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pulmonary</a:t>
            </a:r>
            <a:r>
              <a:rPr lang="hu-HU" dirty="0"/>
              <a:t> </a:t>
            </a:r>
            <a:r>
              <a:rPr lang="hu-HU" dirty="0" err="1"/>
              <a:t>circulation</a:t>
            </a:r>
            <a:r>
              <a:rPr lang="hu-HU" dirty="0"/>
              <a:t> (DIFFUSION)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1567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443F847-9AE9-C06E-6C45-83F4ECAEA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364" y="274983"/>
            <a:ext cx="9011477" cy="630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28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6620B9-4A57-A790-2ADC-D6C541D36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8" y="159027"/>
            <a:ext cx="5968588" cy="435333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EF2264B-1068-9217-63C6-AAF13E2BC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539" y="2410758"/>
            <a:ext cx="5750181" cy="420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74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CB7554E-4B47-7AB9-20B5-880C551C5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22" y="308113"/>
            <a:ext cx="5555708" cy="472108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FD13F6B-C643-85EC-47F2-5E9F48A82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597" y="-522530"/>
            <a:ext cx="4434715" cy="790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3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C64D7F26-0EA3-6AB2-ABCF-6F458FAF7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998128"/>
              </p:ext>
            </p:extLst>
          </p:nvPr>
        </p:nvGraphicFramePr>
        <p:xfrm>
          <a:off x="2032000" y="719666"/>
          <a:ext cx="8128000" cy="555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540227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10340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49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Eupnea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Normal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breathing</a:t>
                      </a:r>
                      <a:r>
                        <a:rPr lang="hu-HU" sz="2000" dirty="0"/>
                        <a:t> 12-16/min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Tachypnea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/>
                        <a:t>Rapid and </a:t>
                      </a:r>
                      <a:r>
                        <a:rPr lang="hu-HU" sz="2000" dirty="0" err="1"/>
                        <a:t>shallow</a:t>
                      </a:r>
                      <a:r>
                        <a:rPr lang="hu-HU" sz="2000" dirty="0"/>
                        <a:t> &gt;20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7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Bradypnea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Slow</a:t>
                      </a:r>
                      <a:r>
                        <a:rPr lang="hu-HU" sz="2000" dirty="0"/>
                        <a:t> &lt;10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4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Hyperventilation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Increased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ventilation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49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Hypoventilation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Decreased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ventilation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Apnoea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Abscence</a:t>
                      </a:r>
                      <a:r>
                        <a:rPr lang="hu-HU" sz="2000" dirty="0"/>
                        <a:t> of </a:t>
                      </a:r>
                      <a:r>
                        <a:rPr lang="hu-HU" sz="2000" dirty="0" err="1"/>
                        <a:t>breathing</a:t>
                      </a:r>
                      <a:r>
                        <a:rPr lang="hu-HU" sz="2000" dirty="0"/>
                        <a:t> &gt;15 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9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Hypopnea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Shallow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breathing</a:t>
                      </a:r>
                      <a:r>
                        <a:rPr lang="hu-HU" sz="2000" dirty="0"/>
                        <a:t> w </a:t>
                      </a:r>
                      <a:r>
                        <a:rPr lang="hu-HU" sz="2000" dirty="0" err="1"/>
                        <a:t>inadequate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ventilation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69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Dyspnoea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Difficult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or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laboured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breathing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8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Orthopnoea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Difficulty</a:t>
                      </a:r>
                      <a:r>
                        <a:rPr lang="hu-HU" sz="2000" dirty="0"/>
                        <a:t> of </a:t>
                      </a:r>
                      <a:r>
                        <a:rPr lang="hu-HU" sz="2000" dirty="0" err="1"/>
                        <a:t>breathing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while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lying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flat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9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000" dirty="0" err="1"/>
                        <a:t>Cheyne-Stokes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breathing</a:t>
                      </a:r>
                      <a:endParaRPr lang="hu-H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000" dirty="0" err="1"/>
                        <a:t>Irregular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breathing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cycles</a:t>
                      </a:r>
                      <a:r>
                        <a:rPr lang="hu-HU" sz="2000" dirty="0"/>
                        <a:t> – </a:t>
                      </a:r>
                      <a:r>
                        <a:rPr lang="hu-HU" sz="2000" dirty="0" err="1"/>
                        <a:t>drug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overdoses</a:t>
                      </a:r>
                      <a:r>
                        <a:rPr lang="hu-HU" sz="2000" dirty="0"/>
                        <a:t>, </a:t>
                      </a:r>
                      <a:r>
                        <a:rPr lang="hu-HU" sz="2000" dirty="0" err="1"/>
                        <a:t>neurological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disturbances</a:t>
                      </a:r>
                      <a:r>
                        <a:rPr lang="hu-HU" sz="2000" dirty="0"/>
                        <a:t>, </a:t>
                      </a:r>
                      <a:r>
                        <a:rPr lang="hu-HU" sz="2000" dirty="0" err="1"/>
                        <a:t>dying</a:t>
                      </a:r>
                      <a:r>
                        <a:rPr lang="hu-HU" sz="2000" dirty="0"/>
                        <a:t> </a:t>
                      </a:r>
                      <a:r>
                        <a:rPr lang="hu-HU" sz="2000" dirty="0" err="1"/>
                        <a:t>patient</a:t>
                      </a:r>
                      <a:endParaRPr lang="hu-H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05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583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175DA6-2AE9-5692-555B-403C78CA2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266"/>
          </a:xfrm>
        </p:spPr>
        <p:txBody>
          <a:bodyPr>
            <a:normAutofit/>
          </a:bodyPr>
          <a:lstStyle/>
          <a:p>
            <a:r>
              <a:rPr lang="hu-HU" dirty="0" err="1"/>
              <a:t>Disorders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system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612C74E-495A-05D5-DC17-E8215A95C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478"/>
            <a:ext cx="10515600" cy="4785485"/>
          </a:xfrm>
        </p:spPr>
        <p:txBody>
          <a:bodyPr>
            <a:normAutofit lnSpcReduction="10000"/>
          </a:bodyPr>
          <a:lstStyle/>
          <a:p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failure</a:t>
            </a:r>
            <a:endParaRPr lang="hu-HU" dirty="0"/>
          </a:p>
          <a:p>
            <a:pPr lvl="1"/>
            <a:r>
              <a:rPr lang="hu-HU" dirty="0" err="1"/>
              <a:t>Respiration</a:t>
            </a:r>
            <a:r>
              <a:rPr lang="hu-HU" dirty="0"/>
              <a:t> is </a:t>
            </a:r>
            <a:r>
              <a:rPr lang="hu-HU" dirty="0" err="1"/>
              <a:t>unable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maintain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metabolic</a:t>
            </a:r>
            <a:r>
              <a:rPr lang="hu-HU" dirty="0"/>
              <a:t> </a:t>
            </a:r>
            <a:r>
              <a:rPr lang="hu-HU" dirty="0" err="1"/>
              <a:t>needs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body</a:t>
            </a:r>
          </a:p>
          <a:p>
            <a:pPr lvl="1"/>
            <a:r>
              <a:rPr lang="hu-HU" dirty="0"/>
              <a:t>(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lungs</a:t>
            </a:r>
            <a:r>
              <a:rPr lang="hu-HU" dirty="0"/>
              <a:t> </a:t>
            </a:r>
            <a:r>
              <a:rPr lang="hu-HU" dirty="0" err="1"/>
              <a:t>cannot</a:t>
            </a:r>
            <a:r>
              <a:rPr lang="hu-HU" dirty="0"/>
              <a:t> „</a:t>
            </a:r>
            <a:r>
              <a:rPr lang="hu-HU" dirty="0" err="1"/>
              <a:t>extract</a:t>
            </a:r>
            <a:r>
              <a:rPr lang="hu-HU" dirty="0"/>
              <a:t>” </a:t>
            </a:r>
            <a:r>
              <a:rPr lang="hu-HU" dirty="0" err="1"/>
              <a:t>enough</a:t>
            </a:r>
            <a:r>
              <a:rPr lang="hu-HU" dirty="0"/>
              <a:t> </a:t>
            </a:r>
            <a:r>
              <a:rPr lang="hu-HU" dirty="0" err="1"/>
              <a:t>oxygen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atmosphere</a:t>
            </a:r>
            <a:endParaRPr lang="hu-HU" dirty="0"/>
          </a:p>
          <a:p>
            <a:pPr lvl="1"/>
            <a:r>
              <a:rPr lang="hu-HU" dirty="0"/>
              <a:t>Saturation is </a:t>
            </a:r>
            <a:r>
              <a:rPr lang="hu-HU" dirty="0" err="1"/>
              <a:t>supposed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be </a:t>
            </a:r>
            <a:r>
              <a:rPr lang="hu-HU" dirty="0" err="1"/>
              <a:t>between</a:t>
            </a:r>
            <a:r>
              <a:rPr lang="hu-HU" dirty="0"/>
              <a:t> 95-99% (SpO</a:t>
            </a:r>
            <a:r>
              <a:rPr lang="hu-HU" baseline="-25000" dirty="0"/>
              <a:t>2</a:t>
            </a:r>
            <a:r>
              <a:rPr lang="hu-HU" dirty="0"/>
              <a:t>)</a:t>
            </a:r>
          </a:p>
          <a:p>
            <a:pPr lvl="2"/>
            <a:r>
              <a:rPr lang="hu-HU" dirty="0" err="1"/>
              <a:t>Hb</a:t>
            </a:r>
            <a:endParaRPr lang="hu-HU" dirty="0"/>
          </a:p>
          <a:p>
            <a:pPr lvl="2"/>
            <a:r>
              <a:rPr lang="hu-HU" dirty="0" err="1"/>
              <a:t>Pulsoxymeter</a:t>
            </a:r>
            <a:endParaRPr lang="hu-HU" dirty="0"/>
          </a:p>
          <a:p>
            <a:pPr lvl="1"/>
            <a:r>
              <a:rPr lang="hu-HU" dirty="0" err="1"/>
              <a:t>Lower</a:t>
            </a:r>
            <a:r>
              <a:rPr lang="hu-HU" dirty="0"/>
              <a:t> saturation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arterie</a:t>
            </a:r>
            <a:r>
              <a:rPr lang="hu-HU" dirty="0"/>
              <a:t> – </a:t>
            </a:r>
            <a:r>
              <a:rPr lang="hu-HU" b="1" dirty="0" err="1"/>
              <a:t>hypoxemia</a:t>
            </a:r>
            <a:endParaRPr lang="hu-HU" b="1" dirty="0"/>
          </a:p>
          <a:p>
            <a:pPr lvl="1"/>
            <a:r>
              <a:rPr lang="hu-HU" dirty="0" err="1"/>
              <a:t>Central</a:t>
            </a:r>
            <a:r>
              <a:rPr lang="hu-HU" dirty="0"/>
              <a:t> </a:t>
            </a:r>
            <a:r>
              <a:rPr lang="hu-HU" dirty="0" err="1"/>
              <a:t>cyanosis</a:t>
            </a:r>
            <a:endParaRPr lang="hu-HU" dirty="0"/>
          </a:p>
          <a:p>
            <a:pPr lvl="1"/>
            <a:r>
              <a:rPr lang="hu-HU" dirty="0" err="1"/>
              <a:t>Naturally</a:t>
            </a:r>
            <a:r>
              <a:rPr lang="hu-HU" dirty="0"/>
              <a:t> </a:t>
            </a:r>
            <a:r>
              <a:rPr lang="hu-HU" dirty="0" err="1"/>
              <a:t>leads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hypoxia</a:t>
            </a:r>
            <a:endParaRPr lang="hu-HU" dirty="0"/>
          </a:p>
          <a:p>
            <a:pPr lvl="1"/>
            <a:endParaRPr lang="hu-HU" dirty="0"/>
          </a:p>
          <a:p>
            <a:pPr lvl="1"/>
            <a:r>
              <a:rPr lang="hu-HU" dirty="0"/>
              <a:t>[</a:t>
            </a:r>
            <a:r>
              <a:rPr lang="hu-HU" dirty="0" err="1"/>
              <a:t>tremors</a:t>
            </a:r>
            <a:r>
              <a:rPr lang="hu-HU" dirty="0"/>
              <a:t>, </a:t>
            </a:r>
            <a:r>
              <a:rPr lang="hu-HU" dirty="0" err="1"/>
              <a:t>anaemia</a:t>
            </a:r>
            <a:r>
              <a:rPr lang="hu-HU" dirty="0"/>
              <a:t>, </a:t>
            </a:r>
            <a:r>
              <a:rPr lang="hu-HU" dirty="0" err="1"/>
              <a:t>polycythemia</a:t>
            </a:r>
            <a:r>
              <a:rPr lang="hu-HU" dirty="0"/>
              <a:t>, </a:t>
            </a:r>
            <a:r>
              <a:rPr lang="hu-HU" dirty="0" err="1"/>
              <a:t>cold</a:t>
            </a:r>
            <a:r>
              <a:rPr lang="hu-HU" dirty="0"/>
              <a:t> </a:t>
            </a:r>
            <a:r>
              <a:rPr lang="hu-HU" dirty="0" err="1"/>
              <a:t>extremities</a:t>
            </a:r>
            <a:r>
              <a:rPr lang="hu-HU" dirty="0"/>
              <a:t> and </a:t>
            </a:r>
            <a:r>
              <a:rPr lang="hu-HU" dirty="0" err="1"/>
              <a:t>nail</a:t>
            </a:r>
            <a:r>
              <a:rPr lang="hu-HU" dirty="0"/>
              <a:t> </a:t>
            </a:r>
            <a:r>
              <a:rPr lang="hu-HU" dirty="0" err="1"/>
              <a:t>varnish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lead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inaccurate</a:t>
            </a:r>
            <a:r>
              <a:rPr lang="hu-HU" dirty="0"/>
              <a:t> </a:t>
            </a:r>
            <a:r>
              <a:rPr lang="hu-HU" dirty="0" err="1"/>
              <a:t>pulsoxymeter</a:t>
            </a:r>
            <a:r>
              <a:rPr lang="hu-HU" dirty="0"/>
              <a:t> </a:t>
            </a:r>
            <a:r>
              <a:rPr lang="hu-HU" dirty="0" err="1"/>
              <a:t>readings</a:t>
            </a:r>
            <a:r>
              <a:rPr lang="hu-HU" dirty="0"/>
              <a:t>!] (</a:t>
            </a:r>
            <a:r>
              <a:rPr lang="hu-HU" dirty="0" err="1"/>
              <a:t>always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SpO2 in </a:t>
            </a:r>
            <a:r>
              <a:rPr lang="hu-HU" dirty="0" err="1"/>
              <a:t>conjunction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other</a:t>
            </a:r>
            <a:r>
              <a:rPr lang="hu-HU" dirty="0"/>
              <a:t> </a:t>
            </a:r>
            <a:r>
              <a:rPr lang="hu-HU" dirty="0" err="1"/>
              <a:t>nursing</a:t>
            </a:r>
            <a:r>
              <a:rPr lang="hu-HU" dirty="0"/>
              <a:t> </a:t>
            </a:r>
            <a:r>
              <a:rPr lang="hu-HU" dirty="0" err="1"/>
              <a:t>observations</a:t>
            </a:r>
            <a:r>
              <a:rPr lang="hu-HU" dirty="0"/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357024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1A379D-F377-CED9-B958-BB21BE2D3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226EFD0-B2E4-4859-BF48-668D1B1F4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339"/>
            <a:ext cx="10515600" cy="525262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CO</a:t>
            </a:r>
            <a:r>
              <a:rPr lang="hu-HU" baseline="-25000" dirty="0"/>
              <a:t>2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blood</a:t>
            </a:r>
            <a:endParaRPr lang="hu-HU" dirty="0"/>
          </a:p>
          <a:p>
            <a:pPr lvl="1"/>
            <a:r>
              <a:rPr lang="hu-HU" dirty="0"/>
              <a:t>10% </a:t>
            </a:r>
            <a:r>
              <a:rPr lang="hu-HU" dirty="0" err="1"/>
              <a:t>dissolved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plasma</a:t>
            </a:r>
            <a:endParaRPr lang="hu-HU" dirty="0"/>
          </a:p>
          <a:p>
            <a:pPr lvl="1"/>
            <a:r>
              <a:rPr lang="hu-HU" dirty="0"/>
              <a:t>90%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erythrocytes</a:t>
            </a:r>
            <a:endParaRPr lang="hu-HU" dirty="0"/>
          </a:p>
          <a:p>
            <a:pPr lvl="2"/>
            <a:r>
              <a:rPr lang="hu-HU" dirty="0"/>
              <a:t>20% </a:t>
            </a:r>
            <a:r>
              <a:rPr lang="hu-HU" dirty="0" err="1"/>
              <a:t>binds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Hb</a:t>
            </a:r>
            <a:endParaRPr lang="hu-HU" dirty="0"/>
          </a:p>
          <a:p>
            <a:pPr lvl="2"/>
            <a:r>
              <a:rPr lang="hu-HU" dirty="0"/>
              <a:t>80% </a:t>
            </a:r>
            <a:r>
              <a:rPr lang="hu-HU" dirty="0" err="1"/>
              <a:t>carbonic</a:t>
            </a:r>
            <a:r>
              <a:rPr lang="hu-HU" dirty="0"/>
              <a:t> </a:t>
            </a:r>
            <a:r>
              <a:rPr lang="hu-HU" dirty="0" err="1"/>
              <a:t>acid</a:t>
            </a:r>
            <a:r>
              <a:rPr lang="hu-HU" dirty="0"/>
              <a:t> – </a:t>
            </a:r>
            <a:r>
              <a:rPr lang="hu-HU" dirty="0" err="1"/>
              <a:t>bicarbonate</a:t>
            </a:r>
            <a:r>
              <a:rPr lang="hu-HU" dirty="0"/>
              <a:t> + H</a:t>
            </a:r>
            <a:r>
              <a:rPr lang="hu-HU" baseline="30000" dirty="0"/>
              <a:t>+</a:t>
            </a:r>
            <a:r>
              <a:rPr lang="hu-HU" dirty="0"/>
              <a:t>  </a:t>
            </a:r>
          </a:p>
          <a:p>
            <a:pPr lvl="2"/>
            <a:r>
              <a:rPr lang="hu-HU" dirty="0"/>
              <a:t>(</a:t>
            </a:r>
            <a:r>
              <a:rPr lang="hu-HU" dirty="0" err="1"/>
              <a:t>carbonic</a:t>
            </a:r>
            <a:r>
              <a:rPr lang="hu-HU" dirty="0"/>
              <a:t> </a:t>
            </a:r>
            <a:r>
              <a:rPr lang="hu-HU" dirty="0" err="1"/>
              <a:t>anhydrase</a:t>
            </a:r>
            <a:r>
              <a:rPr lang="hu-HU" dirty="0"/>
              <a:t>)</a:t>
            </a:r>
          </a:p>
          <a:p>
            <a:pPr lvl="2"/>
            <a:r>
              <a:rPr lang="hu-HU" dirty="0"/>
              <a:t>-- </a:t>
            </a:r>
            <a:r>
              <a:rPr lang="hu-HU" dirty="0" err="1"/>
              <a:t>blood</a:t>
            </a:r>
            <a:r>
              <a:rPr lang="hu-HU" dirty="0"/>
              <a:t> pH</a:t>
            </a:r>
          </a:p>
          <a:p>
            <a:pPr lvl="2"/>
            <a:r>
              <a:rPr lang="hu-HU" dirty="0" err="1"/>
              <a:t>Regulation</a:t>
            </a:r>
            <a:r>
              <a:rPr lang="hu-HU" dirty="0"/>
              <a:t>(!!!)</a:t>
            </a:r>
          </a:p>
          <a:p>
            <a:pPr lvl="2"/>
            <a:endParaRPr lang="hu-HU" dirty="0"/>
          </a:p>
          <a:p>
            <a:pPr lvl="2"/>
            <a:endParaRPr lang="hu-HU" dirty="0"/>
          </a:p>
          <a:p>
            <a:pPr lvl="1"/>
            <a:r>
              <a:rPr lang="hu-HU" dirty="0" err="1"/>
              <a:t>Excess</a:t>
            </a:r>
            <a:r>
              <a:rPr lang="hu-HU" dirty="0"/>
              <a:t> CO</a:t>
            </a:r>
            <a:r>
              <a:rPr lang="hu-HU" baseline="-25000" dirty="0"/>
              <a:t>2 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blood</a:t>
            </a:r>
            <a:r>
              <a:rPr lang="hu-HU" dirty="0"/>
              <a:t>: </a:t>
            </a:r>
            <a:r>
              <a:rPr lang="hu-HU" dirty="0" err="1"/>
              <a:t>hypercapnia</a:t>
            </a:r>
            <a:endParaRPr lang="hu-HU" dirty="0"/>
          </a:p>
          <a:p>
            <a:pPr lvl="1"/>
            <a:r>
              <a:rPr lang="hu-HU" dirty="0" err="1"/>
              <a:t>Hypoxemia</a:t>
            </a:r>
            <a:r>
              <a:rPr lang="hu-HU" dirty="0"/>
              <a:t> and </a:t>
            </a:r>
            <a:r>
              <a:rPr lang="hu-HU" dirty="0" err="1"/>
              <a:t>hypercapnia</a:t>
            </a:r>
            <a:r>
              <a:rPr lang="hu-HU" dirty="0"/>
              <a:t> –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failure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2</a:t>
            </a:r>
          </a:p>
          <a:p>
            <a:pPr lvl="1"/>
            <a:r>
              <a:rPr lang="hu-HU" dirty="0"/>
              <a:t>---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acidosis</a:t>
            </a:r>
            <a:endParaRPr lang="hu-HU" dirty="0"/>
          </a:p>
          <a:p>
            <a:pPr lvl="1"/>
            <a:r>
              <a:rPr lang="hu-HU" dirty="0"/>
              <a:t>-- </a:t>
            </a:r>
            <a:r>
              <a:rPr lang="hu-HU" dirty="0" err="1"/>
              <a:t>mechanical</a:t>
            </a:r>
            <a:r>
              <a:rPr lang="hu-HU" dirty="0"/>
              <a:t> </a:t>
            </a:r>
            <a:r>
              <a:rPr lang="hu-HU" dirty="0" err="1"/>
              <a:t>ventilation</a:t>
            </a:r>
            <a:r>
              <a:rPr lang="hu-HU" dirty="0"/>
              <a:t> – NIPPV (non </a:t>
            </a:r>
            <a:r>
              <a:rPr lang="hu-HU" dirty="0" err="1"/>
              <a:t>invasive</a:t>
            </a:r>
            <a:r>
              <a:rPr lang="hu-HU" dirty="0"/>
              <a:t> </a:t>
            </a:r>
            <a:r>
              <a:rPr lang="hu-HU" dirty="0" err="1"/>
              <a:t>positive</a:t>
            </a:r>
            <a:r>
              <a:rPr lang="hu-HU" dirty="0"/>
              <a:t> </a:t>
            </a:r>
            <a:r>
              <a:rPr lang="hu-HU" dirty="0" err="1"/>
              <a:t>pressure</a:t>
            </a:r>
            <a:r>
              <a:rPr lang="hu-HU" dirty="0"/>
              <a:t> </a:t>
            </a:r>
            <a:r>
              <a:rPr lang="hu-HU" dirty="0" err="1"/>
              <a:t>ventilation</a:t>
            </a:r>
            <a:r>
              <a:rPr lang="hu-HU" dirty="0"/>
              <a:t>)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[</a:t>
            </a:r>
            <a:r>
              <a:rPr lang="hu-HU" dirty="0" err="1"/>
              <a:t>suffocating</a:t>
            </a:r>
            <a:r>
              <a:rPr lang="hu-HU" dirty="0"/>
              <a:t> and </a:t>
            </a:r>
            <a:r>
              <a:rPr lang="hu-HU" dirty="0" err="1"/>
              <a:t>claustrophobic</a:t>
            </a:r>
            <a:r>
              <a:rPr lang="hu-HU" dirty="0"/>
              <a:t> </a:t>
            </a:r>
            <a:r>
              <a:rPr lang="hu-HU" dirty="0" err="1"/>
              <a:t>experience</a:t>
            </a:r>
            <a:r>
              <a:rPr lang="hu-HU" dirty="0"/>
              <a:t>, </a:t>
            </a:r>
            <a:r>
              <a:rPr lang="hu-HU" dirty="0" err="1"/>
              <a:t>frightening</a:t>
            </a:r>
            <a:r>
              <a:rPr lang="hu-HU" dirty="0"/>
              <a:t>, </a:t>
            </a:r>
            <a:r>
              <a:rPr lang="hu-HU" dirty="0" err="1"/>
              <a:t>during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night</a:t>
            </a:r>
            <a:r>
              <a:rPr lang="hu-HU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32725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0F8535-2C08-9AC8-0500-A3B1EB10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153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Lower</a:t>
            </a:r>
            <a:r>
              <a:rPr lang="hu-HU" dirty="0"/>
              <a:t>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tract</a:t>
            </a:r>
            <a:r>
              <a:rPr lang="hu-HU" dirty="0"/>
              <a:t> </a:t>
            </a:r>
            <a:r>
              <a:rPr lang="hu-HU" dirty="0" err="1"/>
              <a:t>infections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7564E32-D217-9B2B-0D96-7ADBB9635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2757"/>
            <a:ext cx="10515600" cy="5486399"/>
          </a:xfrm>
        </p:spPr>
        <p:txBody>
          <a:bodyPr>
            <a:normAutofit fontScale="92500" lnSpcReduction="10000"/>
          </a:bodyPr>
          <a:lstStyle/>
          <a:p>
            <a:r>
              <a:rPr lang="hu-HU" dirty="0" err="1"/>
              <a:t>Tuberculosis</a:t>
            </a:r>
            <a:endParaRPr lang="hu-HU" dirty="0"/>
          </a:p>
          <a:p>
            <a:pPr lvl="1"/>
            <a:r>
              <a:rPr lang="hu-HU" dirty="0"/>
              <a:t>TB</a:t>
            </a:r>
          </a:p>
          <a:p>
            <a:pPr lvl="1"/>
            <a:r>
              <a:rPr lang="hu-HU" dirty="0" err="1"/>
              <a:t>Mycobacterium</a:t>
            </a:r>
            <a:r>
              <a:rPr lang="hu-HU" dirty="0"/>
              <a:t> </a:t>
            </a:r>
            <a:r>
              <a:rPr lang="hu-HU" dirty="0" err="1"/>
              <a:t>tuberculosis</a:t>
            </a:r>
            <a:endParaRPr lang="hu-HU" dirty="0"/>
          </a:p>
          <a:p>
            <a:pPr lvl="1"/>
            <a:r>
              <a:rPr lang="hu-HU" dirty="0" err="1"/>
              <a:t>Symptoms</a:t>
            </a:r>
            <a:endParaRPr lang="hu-HU" dirty="0"/>
          </a:p>
          <a:p>
            <a:pPr lvl="2"/>
            <a:r>
              <a:rPr lang="hu-HU" dirty="0" err="1"/>
              <a:t>Hemoptysis</a:t>
            </a:r>
            <a:endParaRPr lang="hu-HU" dirty="0"/>
          </a:p>
          <a:p>
            <a:pPr lvl="2"/>
            <a:r>
              <a:rPr lang="hu-HU" dirty="0" err="1"/>
              <a:t>Weight</a:t>
            </a:r>
            <a:r>
              <a:rPr lang="hu-HU" dirty="0"/>
              <a:t> </a:t>
            </a:r>
            <a:r>
              <a:rPr lang="hu-HU" dirty="0" err="1"/>
              <a:t>loss</a:t>
            </a:r>
            <a:endParaRPr lang="hu-HU" dirty="0"/>
          </a:p>
          <a:p>
            <a:pPr lvl="2"/>
            <a:r>
              <a:rPr lang="hu-HU" dirty="0" err="1"/>
              <a:t>Pyrexia</a:t>
            </a:r>
            <a:endParaRPr lang="hu-HU" dirty="0"/>
          </a:p>
          <a:p>
            <a:pPr lvl="2"/>
            <a:r>
              <a:rPr lang="hu-HU" dirty="0" err="1"/>
              <a:t>Fatigue</a:t>
            </a:r>
            <a:endParaRPr lang="hu-HU" dirty="0"/>
          </a:p>
          <a:p>
            <a:pPr lvl="2"/>
            <a:r>
              <a:rPr lang="hu-HU" dirty="0" err="1"/>
              <a:t>Night</a:t>
            </a:r>
            <a:r>
              <a:rPr lang="hu-HU" dirty="0"/>
              <a:t> </a:t>
            </a:r>
            <a:r>
              <a:rPr lang="hu-HU" dirty="0" err="1"/>
              <a:t>sweats</a:t>
            </a:r>
            <a:endParaRPr lang="hu-HU" dirty="0"/>
          </a:p>
          <a:p>
            <a:pPr lvl="1"/>
            <a:r>
              <a:rPr lang="hu-HU" dirty="0" err="1"/>
              <a:t>Primary</a:t>
            </a:r>
            <a:r>
              <a:rPr lang="hu-HU" dirty="0"/>
              <a:t> </a:t>
            </a:r>
            <a:r>
              <a:rPr lang="hu-HU" dirty="0" err="1"/>
              <a:t>infection</a:t>
            </a:r>
            <a:r>
              <a:rPr lang="hu-HU" dirty="0"/>
              <a:t> – </a:t>
            </a:r>
            <a:r>
              <a:rPr lang="hu-HU" dirty="0" err="1"/>
              <a:t>asymptomatic</a:t>
            </a:r>
            <a:r>
              <a:rPr lang="hu-HU" dirty="0"/>
              <a:t> and </a:t>
            </a:r>
            <a:r>
              <a:rPr lang="hu-HU" dirty="0" err="1"/>
              <a:t>unaware</a:t>
            </a:r>
            <a:r>
              <a:rPr lang="hu-HU" dirty="0"/>
              <a:t> </a:t>
            </a:r>
            <a:r>
              <a:rPr lang="hu-HU" dirty="0" err="1"/>
              <a:t>patient</a:t>
            </a:r>
            <a:endParaRPr lang="hu-HU" dirty="0"/>
          </a:p>
          <a:p>
            <a:pPr lvl="1"/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infection</a:t>
            </a:r>
            <a:r>
              <a:rPr lang="hu-HU" dirty="0"/>
              <a:t> – </a:t>
            </a:r>
            <a:r>
              <a:rPr lang="hu-HU" dirty="0" err="1"/>
              <a:t>symptomatic</a:t>
            </a:r>
            <a:endParaRPr lang="hu-HU" dirty="0"/>
          </a:p>
          <a:p>
            <a:pPr lvl="1"/>
            <a:r>
              <a:rPr lang="hu-HU" dirty="0" err="1"/>
              <a:t>Growing</a:t>
            </a:r>
            <a:r>
              <a:rPr lang="hu-HU" dirty="0"/>
              <a:t> </a:t>
            </a:r>
            <a:r>
              <a:rPr lang="hu-HU" dirty="0" err="1"/>
              <a:t>incidence</a:t>
            </a:r>
            <a:endParaRPr lang="hu-HU" dirty="0"/>
          </a:p>
          <a:p>
            <a:pPr lvl="1"/>
            <a:r>
              <a:rPr lang="hu-HU" dirty="0"/>
              <a:t>6 </a:t>
            </a:r>
            <a:r>
              <a:rPr lang="hu-HU" dirty="0" err="1"/>
              <a:t>month</a:t>
            </a:r>
            <a:r>
              <a:rPr lang="hu-HU" dirty="0"/>
              <a:t> </a:t>
            </a:r>
            <a:r>
              <a:rPr lang="hu-HU" dirty="0" err="1"/>
              <a:t>outpatient</a:t>
            </a:r>
            <a:r>
              <a:rPr lang="hu-HU" dirty="0"/>
              <a:t> </a:t>
            </a:r>
            <a:r>
              <a:rPr lang="hu-HU" dirty="0" err="1"/>
              <a:t>course</a:t>
            </a:r>
            <a:r>
              <a:rPr lang="hu-HU" dirty="0"/>
              <a:t> of </a:t>
            </a:r>
            <a:r>
              <a:rPr lang="hu-HU" dirty="0" err="1"/>
              <a:t>combination</a:t>
            </a:r>
            <a:r>
              <a:rPr lang="hu-HU" dirty="0"/>
              <a:t> of </a:t>
            </a:r>
            <a:r>
              <a:rPr lang="hu-HU" dirty="0" err="1"/>
              <a:t>antibiotics</a:t>
            </a:r>
            <a:endParaRPr lang="hu-HU" dirty="0"/>
          </a:p>
          <a:p>
            <a:pPr lvl="1"/>
            <a:r>
              <a:rPr lang="hu-HU" dirty="0" err="1"/>
              <a:t>Drug-resistant</a:t>
            </a:r>
            <a:r>
              <a:rPr lang="hu-HU" dirty="0"/>
              <a:t> </a:t>
            </a:r>
            <a:r>
              <a:rPr lang="hu-HU" dirty="0" err="1"/>
              <a:t>strains</a:t>
            </a:r>
            <a:r>
              <a:rPr lang="hu-HU" dirty="0"/>
              <a:t>…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[</a:t>
            </a:r>
            <a:r>
              <a:rPr lang="hu-HU" dirty="0" err="1"/>
              <a:t>psychological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of </a:t>
            </a:r>
            <a:r>
              <a:rPr lang="hu-HU" dirty="0" err="1"/>
              <a:t>isolation</a:t>
            </a:r>
            <a:r>
              <a:rPr lang="hu-HU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06745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71027E-6733-8224-71A2-F068E706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8545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EBE561-E54A-42CF-6792-25D5DEB3D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209"/>
            <a:ext cx="10515600" cy="4904754"/>
          </a:xfrm>
        </p:spPr>
        <p:txBody>
          <a:bodyPr/>
          <a:lstStyle/>
          <a:p>
            <a:r>
              <a:rPr lang="hu-HU" dirty="0" err="1"/>
              <a:t>Pneumonia</a:t>
            </a:r>
            <a:endParaRPr lang="hu-HU" dirty="0"/>
          </a:p>
          <a:p>
            <a:pPr lvl="1"/>
            <a:r>
              <a:rPr lang="hu-HU" dirty="0"/>
              <a:t>An </a:t>
            </a:r>
            <a:r>
              <a:rPr lang="hu-HU" dirty="0" err="1"/>
              <a:t>infection</a:t>
            </a:r>
            <a:r>
              <a:rPr lang="hu-HU" dirty="0"/>
              <a:t> of </a:t>
            </a:r>
            <a:r>
              <a:rPr lang="hu-HU" dirty="0" err="1"/>
              <a:t>alveoli</a:t>
            </a:r>
            <a:r>
              <a:rPr lang="hu-HU" dirty="0"/>
              <a:t> and </a:t>
            </a:r>
            <a:r>
              <a:rPr lang="hu-HU" dirty="0" err="1"/>
              <a:t>small</a:t>
            </a:r>
            <a:r>
              <a:rPr lang="hu-HU" dirty="0"/>
              <a:t> </a:t>
            </a:r>
            <a:r>
              <a:rPr lang="hu-HU" dirty="0" err="1"/>
              <a:t>airways</a:t>
            </a:r>
            <a:endParaRPr lang="hu-HU" dirty="0"/>
          </a:p>
          <a:p>
            <a:pPr lvl="1"/>
            <a:r>
              <a:rPr lang="hu-HU" dirty="0" err="1"/>
              <a:t>Inflammation</a:t>
            </a:r>
            <a:r>
              <a:rPr lang="hu-HU" dirty="0"/>
              <a:t> and </a:t>
            </a:r>
            <a:r>
              <a:rPr lang="hu-HU" dirty="0" err="1"/>
              <a:t>oedema</a:t>
            </a:r>
            <a:endParaRPr lang="hu-HU" dirty="0"/>
          </a:p>
          <a:p>
            <a:pPr lvl="1"/>
            <a:r>
              <a:rPr lang="hu-HU" dirty="0"/>
              <a:t>A </a:t>
            </a:r>
            <a:r>
              <a:rPr lang="hu-HU" dirty="0" err="1"/>
              <a:t>consequent</a:t>
            </a:r>
            <a:r>
              <a:rPr lang="hu-HU" dirty="0"/>
              <a:t> </a:t>
            </a:r>
            <a:r>
              <a:rPr lang="hu-HU" dirty="0" err="1"/>
              <a:t>filling</a:t>
            </a:r>
            <a:r>
              <a:rPr lang="hu-HU" dirty="0"/>
              <a:t> of </a:t>
            </a:r>
            <a:r>
              <a:rPr lang="hu-HU" dirty="0" err="1"/>
              <a:t>alveoli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exudate</a:t>
            </a:r>
            <a:endParaRPr lang="hu-HU" dirty="0"/>
          </a:p>
          <a:p>
            <a:pPr lvl="1"/>
            <a:r>
              <a:rPr lang="hu-HU" dirty="0"/>
              <a:t>-- </a:t>
            </a:r>
            <a:r>
              <a:rPr lang="hu-HU" dirty="0" err="1"/>
              <a:t>neutrophils</a:t>
            </a:r>
            <a:r>
              <a:rPr lang="hu-HU" dirty="0"/>
              <a:t>, </a:t>
            </a:r>
            <a:r>
              <a:rPr lang="hu-HU" dirty="0" err="1"/>
              <a:t>erythro</a:t>
            </a:r>
            <a:r>
              <a:rPr lang="hu-HU" dirty="0"/>
              <a:t> and fibrin</a:t>
            </a:r>
          </a:p>
          <a:p>
            <a:pPr lvl="1"/>
            <a:r>
              <a:rPr lang="hu-HU" dirty="0" err="1"/>
              <a:t>Solid</a:t>
            </a:r>
            <a:r>
              <a:rPr lang="hu-HU" dirty="0"/>
              <a:t> </a:t>
            </a:r>
            <a:r>
              <a:rPr lang="hu-HU" dirty="0" err="1"/>
              <a:t>mass</a:t>
            </a:r>
            <a:r>
              <a:rPr lang="hu-HU" dirty="0"/>
              <a:t>: </a:t>
            </a:r>
            <a:r>
              <a:rPr lang="hu-HU" dirty="0" err="1"/>
              <a:t>consolidation</a:t>
            </a:r>
            <a:r>
              <a:rPr lang="hu-HU" dirty="0"/>
              <a:t> is </a:t>
            </a:r>
            <a:r>
              <a:rPr lang="hu-HU" dirty="0" err="1"/>
              <a:t>formed</a:t>
            </a:r>
            <a:endParaRPr lang="hu-HU" dirty="0"/>
          </a:p>
          <a:p>
            <a:pPr lvl="1"/>
            <a:r>
              <a:rPr lang="hu-HU" dirty="0" err="1"/>
              <a:t>Hypoxemia</a:t>
            </a:r>
            <a:r>
              <a:rPr lang="hu-HU" dirty="0"/>
              <a:t>, </a:t>
            </a:r>
            <a:r>
              <a:rPr lang="hu-HU" dirty="0" err="1"/>
              <a:t>breathlessness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2896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B986E3-3DD6-1DF3-64A3-52F469266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78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4C11700-66C4-9659-C44D-8AD02C2F3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087"/>
            <a:ext cx="10515600" cy="4884876"/>
          </a:xfrm>
        </p:spPr>
        <p:txBody>
          <a:bodyPr/>
          <a:lstStyle/>
          <a:p>
            <a:r>
              <a:rPr lang="hu-HU" dirty="0" err="1"/>
              <a:t>Aetiology</a:t>
            </a:r>
            <a:r>
              <a:rPr lang="hu-HU" dirty="0"/>
              <a:t> of </a:t>
            </a:r>
            <a:r>
              <a:rPr lang="hu-HU" dirty="0" err="1"/>
              <a:t>pneumonia</a:t>
            </a:r>
            <a:endParaRPr lang="hu-HU" dirty="0"/>
          </a:p>
          <a:p>
            <a:endParaRPr lang="hu-HU" dirty="0"/>
          </a:p>
          <a:p>
            <a:pPr lvl="1"/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aspiration</a:t>
            </a:r>
            <a:endParaRPr lang="hu-HU" dirty="0"/>
          </a:p>
          <a:p>
            <a:pPr lvl="1"/>
            <a:r>
              <a:rPr lang="hu-HU" dirty="0" err="1"/>
              <a:t>Airway</a:t>
            </a:r>
            <a:r>
              <a:rPr lang="hu-HU" dirty="0"/>
              <a:t> </a:t>
            </a:r>
            <a:r>
              <a:rPr lang="hu-HU" dirty="0" err="1"/>
              <a:t>infections</a:t>
            </a:r>
            <a:endParaRPr lang="hu-HU" dirty="0"/>
          </a:p>
          <a:p>
            <a:pPr lvl="1"/>
            <a:r>
              <a:rPr lang="hu-HU" dirty="0" err="1"/>
              <a:t>Inhaled</a:t>
            </a:r>
            <a:r>
              <a:rPr lang="hu-HU" dirty="0"/>
              <a:t> </a:t>
            </a:r>
            <a:r>
              <a:rPr lang="hu-HU" dirty="0" err="1"/>
              <a:t>pathogens</a:t>
            </a:r>
            <a:r>
              <a:rPr lang="hu-HU" dirty="0"/>
              <a:t> </a:t>
            </a:r>
            <a:r>
              <a:rPr lang="hu-HU" dirty="0" err="1"/>
              <a:t>directly</a:t>
            </a:r>
            <a:endParaRPr lang="hu-HU" dirty="0"/>
          </a:p>
          <a:p>
            <a:pPr lvl="1"/>
            <a:endParaRPr lang="hu-HU" dirty="0"/>
          </a:p>
          <a:p>
            <a:pPr lvl="1"/>
            <a:r>
              <a:rPr lang="hu-HU" dirty="0"/>
              <a:t>12% of </a:t>
            </a:r>
            <a:r>
              <a:rPr lang="hu-HU" dirty="0" err="1"/>
              <a:t>adults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lower</a:t>
            </a:r>
            <a:r>
              <a:rPr lang="hu-HU" dirty="0"/>
              <a:t> </a:t>
            </a:r>
            <a:r>
              <a:rPr lang="hu-HU" dirty="0" err="1"/>
              <a:t>resp</a:t>
            </a:r>
            <a:r>
              <a:rPr lang="hu-HU" dirty="0"/>
              <a:t> </a:t>
            </a:r>
            <a:r>
              <a:rPr lang="hu-HU" dirty="0" err="1"/>
              <a:t>tract</a:t>
            </a:r>
            <a:r>
              <a:rPr lang="hu-HU" dirty="0"/>
              <a:t> </a:t>
            </a:r>
            <a:r>
              <a:rPr lang="hu-HU" dirty="0" err="1"/>
              <a:t>inf</a:t>
            </a:r>
            <a:r>
              <a:rPr lang="hu-HU" dirty="0"/>
              <a:t> – </a:t>
            </a:r>
            <a:r>
              <a:rPr lang="hu-HU" dirty="0" err="1"/>
              <a:t>diagnosed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pneumonia</a:t>
            </a:r>
            <a:endParaRPr lang="hu-HU" dirty="0"/>
          </a:p>
          <a:p>
            <a:pPr lvl="1"/>
            <a:r>
              <a:rPr lang="hu-HU" dirty="0"/>
              <a:t>42% </a:t>
            </a:r>
            <a:r>
              <a:rPr lang="hu-HU" dirty="0" err="1"/>
              <a:t>admitted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hospital</a:t>
            </a:r>
            <a:endParaRPr lang="hu-HU" dirty="0"/>
          </a:p>
          <a:p>
            <a:pPr lvl="1"/>
            <a:r>
              <a:rPr lang="hu-HU" dirty="0"/>
              <a:t>5-14% </a:t>
            </a:r>
            <a:r>
              <a:rPr lang="hu-HU" dirty="0" err="1"/>
              <a:t>dye</a:t>
            </a:r>
            <a:r>
              <a:rPr lang="hu-HU" dirty="0"/>
              <a:t> (NICE 2023)</a:t>
            </a:r>
          </a:p>
          <a:p>
            <a:pPr lvl="1"/>
            <a:endParaRPr lang="hu-HU" dirty="0"/>
          </a:p>
          <a:p>
            <a:pPr lvl="1"/>
            <a:r>
              <a:rPr lang="hu-HU" dirty="0" err="1"/>
              <a:t>Community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hospital</a:t>
            </a:r>
            <a:r>
              <a:rPr lang="hu-HU" dirty="0"/>
              <a:t> </a:t>
            </a:r>
            <a:r>
              <a:rPr lang="hu-HU" dirty="0" err="1"/>
              <a:t>acquired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376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7CC487-2306-A641-27A9-7DEFF7414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8304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C4BCE1-B065-7F32-1FD5-044829E4C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686"/>
            <a:ext cx="10515600" cy="4972277"/>
          </a:xfrm>
        </p:spPr>
        <p:txBody>
          <a:bodyPr>
            <a:normAutofit fontScale="85000" lnSpcReduction="20000"/>
          </a:bodyPr>
          <a:lstStyle/>
          <a:p>
            <a:r>
              <a:rPr lang="hu-HU" dirty="0" err="1"/>
              <a:t>Streptococcus</a:t>
            </a:r>
            <a:r>
              <a:rPr lang="hu-HU" dirty="0"/>
              <a:t> </a:t>
            </a:r>
            <a:r>
              <a:rPr lang="hu-HU" dirty="0" err="1"/>
              <a:t>pneumoniae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Chlamidia</a:t>
            </a:r>
            <a:r>
              <a:rPr lang="hu-HU" dirty="0"/>
              <a:t> </a:t>
            </a:r>
            <a:r>
              <a:rPr lang="hu-HU" dirty="0" err="1"/>
              <a:t>pneumoniae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Legionella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Alcoholism</a:t>
            </a:r>
            <a:r>
              <a:rPr lang="hu-HU" dirty="0"/>
              <a:t>, </a:t>
            </a:r>
            <a:r>
              <a:rPr lang="hu-HU" dirty="0" err="1"/>
              <a:t>smoking</a:t>
            </a:r>
            <a:r>
              <a:rPr lang="hu-HU" dirty="0"/>
              <a:t>, </a:t>
            </a:r>
            <a:r>
              <a:rPr lang="hu-HU" dirty="0" err="1"/>
              <a:t>drug</a:t>
            </a:r>
            <a:r>
              <a:rPr lang="hu-HU" dirty="0"/>
              <a:t> </a:t>
            </a:r>
            <a:r>
              <a:rPr lang="hu-HU" dirty="0" err="1"/>
              <a:t>abuse</a:t>
            </a:r>
            <a:r>
              <a:rPr lang="hu-HU" dirty="0"/>
              <a:t>, </a:t>
            </a:r>
            <a:r>
              <a:rPr lang="hu-HU" dirty="0" err="1"/>
              <a:t>chronic</a:t>
            </a:r>
            <a:r>
              <a:rPr lang="hu-HU" dirty="0"/>
              <a:t> </a:t>
            </a:r>
            <a:r>
              <a:rPr lang="hu-HU" dirty="0" err="1"/>
              <a:t>hearth</a:t>
            </a:r>
            <a:r>
              <a:rPr lang="hu-HU" dirty="0"/>
              <a:t> and </a:t>
            </a:r>
            <a:r>
              <a:rPr lang="hu-HU" dirty="0" err="1"/>
              <a:t>lung</a:t>
            </a:r>
            <a:r>
              <a:rPr lang="hu-HU" dirty="0"/>
              <a:t> </a:t>
            </a:r>
            <a:r>
              <a:rPr lang="hu-HU" dirty="0" err="1"/>
              <a:t>disease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Immunosupressed</a:t>
            </a:r>
            <a:endParaRPr lang="hu-HU" dirty="0"/>
          </a:p>
          <a:p>
            <a:endParaRPr lang="hu-HU" dirty="0"/>
          </a:p>
          <a:p>
            <a:r>
              <a:rPr lang="hu-HU" dirty="0"/>
              <a:t>Candida</a:t>
            </a:r>
          </a:p>
          <a:p>
            <a:endParaRPr lang="hu-HU" dirty="0"/>
          </a:p>
          <a:p>
            <a:r>
              <a:rPr lang="hu-HU" dirty="0" err="1"/>
              <a:t>Pneumocystis</a:t>
            </a:r>
            <a:r>
              <a:rPr lang="hu-HU" dirty="0"/>
              <a:t> </a:t>
            </a:r>
            <a:r>
              <a:rPr lang="hu-HU" dirty="0" err="1"/>
              <a:t>jiroveci</a:t>
            </a:r>
            <a:r>
              <a:rPr lang="hu-HU" dirty="0"/>
              <a:t> (</a:t>
            </a:r>
            <a:r>
              <a:rPr lang="hu-HU" dirty="0" err="1"/>
              <a:t>Pneumocystis</a:t>
            </a:r>
            <a:r>
              <a:rPr lang="hu-HU" dirty="0"/>
              <a:t> </a:t>
            </a:r>
            <a:r>
              <a:rPr lang="hu-HU" dirty="0" err="1"/>
              <a:t>carinii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3928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DB1A1B-B1E2-1735-DCB2-3B11C729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0246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Signs</a:t>
            </a:r>
            <a:r>
              <a:rPr lang="hu-HU" dirty="0"/>
              <a:t> and </a:t>
            </a:r>
            <a:r>
              <a:rPr lang="hu-HU" dirty="0" err="1"/>
              <a:t>symptoms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A43D96-8CA8-FAFD-F94C-905CEF640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044849"/>
          </a:xfrm>
        </p:spPr>
        <p:txBody>
          <a:bodyPr/>
          <a:lstStyle/>
          <a:p>
            <a:r>
              <a:rPr lang="hu-HU" dirty="0" err="1"/>
              <a:t>Hypoxaemia</a:t>
            </a:r>
            <a:endParaRPr lang="hu-HU" dirty="0"/>
          </a:p>
          <a:p>
            <a:r>
              <a:rPr lang="hu-HU" dirty="0" err="1"/>
              <a:t>Tachypnoea</a:t>
            </a:r>
            <a:r>
              <a:rPr lang="hu-HU" dirty="0"/>
              <a:t> and </a:t>
            </a:r>
            <a:r>
              <a:rPr lang="hu-HU" dirty="0" err="1"/>
              <a:t>dyspnoea</a:t>
            </a:r>
            <a:endParaRPr lang="hu-HU" dirty="0"/>
          </a:p>
          <a:p>
            <a:r>
              <a:rPr lang="hu-HU" dirty="0" err="1"/>
              <a:t>Tachycardia</a:t>
            </a:r>
            <a:endParaRPr lang="hu-HU" dirty="0"/>
          </a:p>
          <a:p>
            <a:r>
              <a:rPr lang="hu-HU" dirty="0" err="1"/>
              <a:t>Pyrexia</a:t>
            </a:r>
            <a:r>
              <a:rPr lang="hu-HU" dirty="0"/>
              <a:t> (</a:t>
            </a:r>
            <a:r>
              <a:rPr lang="hu-HU" dirty="0" err="1"/>
              <a:t>bacterial</a:t>
            </a:r>
            <a:r>
              <a:rPr lang="hu-HU" dirty="0"/>
              <a:t> </a:t>
            </a:r>
            <a:r>
              <a:rPr lang="hu-HU" dirty="0" err="1"/>
              <a:t>infection</a:t>
            </a:r>
            <a:r>
              <a:rPr lang="hu-HU" dirty="0"/>
              <a:t>)</a:t>
            </a:r>
          </a:p>
          <a:p>
            <a:r>
              <a:rPr lang="hu-HU" dirty="0" err="1"/>
              <a:t>Dehydration</a:t>
            </a:r>
            <a:endParaRPr lang="hu-HU" dirty="0"/>
          </a:p>
          <a:p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lung</a:t>
            </a:r>
            <a:r>
              <a:rPr lang="hu-HU" dirty="0"/>
              <a:t> </a:t>
            </a:r>
            <a:r>
              <a:rPr lang="hu-HU" dirty="0" err="1"/>
              <a:t>expansion</a:t>
            </a:r>
            <a:endParaRPr lang="hu-HU" dirty="0"/>
          </a:p>
          <a:p>
            <a:r>
              <a:rPr lang="hu-HU" dirty="0" err="1"/>
              <a:t>Pain</a:t>
            </a:r>
            <a:endParaRPr lang="hu-HU" dirty="0"/>
          </a:p>
          <a:p>
            <a:r>
              <a:rPr lang="hu-HU" dirty="0" err="1"/>
              <a:t>Productive</a:t>
            </a:r>
            <a:r>
              <a:rPr lang="hu-HU" dirty="0"/>
              <a:t> </a:t>
            </a:r>
            <a:r>
              <a:rPr lang="hu-HU" dirty="0" err="1"/>
              <a:t>cough</a:t>
            </a:r>
            <a:endParaRPr lang="hu-HU" dirty="0"/>
          </a:p>
          <a:p>
            <a:r>
              <a:rPr lang="hu-HU" dirty="0" err="1"/>
              <a:t>Lethargy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23545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F3DC0E-98F8-0271-B9C2-CD70878E0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1218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Investigations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C6227FA-5962-BD89-5F60-3EFDF41DB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2457"/>
            <a:ext cx="10515600" cy="3934506"/>
          </a:xfrm>
        </p:spPr>
        <p:txBody>
          <a:bodyPr/>
          <a:lstStyle/>
          <a:p>
            <a:r>
              <a:rPr lang="hu-HU" dirty="0" err="1"/>
              <a:t>Full</a:t>
            </a:r>
            <a:r>
              <a:rPr lang="hu-HU" dirty="0"/>
              <a:t> </a:t>
            </a:r>
            <a:r>
              <a:rPr lang="hu-HU" dirty="0" err="1"/>
              <a:t>blood</a:t>
            </a:r>
            <a:r>
              <a:rPr lang="hu-HU" dirty="0"/>
              <a:t> </a:t>
            </a:r>
            <a:r>
              <a:rPr lang="hu-HU" dirty="0" err="1"/>
              <a:t>count</a:t>
            </a:r>
            <a:r>
              <a:rPr lang="hu-HU" dirty="0"/>
              <a:t> (WBC 11x10^9/L)</a:t>
            </a:r>
          </a:p>
          <a:p>
            <a:r>
              <a:rPr lang="hu-HU" dirty="0" err="1"/>
              <a:t>Urea</a:t>
            </a:r>
            <a:r>
              <a:rPr lang="hu-HU" dirty="0"/>
              <a:t> and </a:t>
            </a:r>
            <a:r>
              <a:rPr lang="hu-HU" dirty="0" err="1"/>
              <a:t>electrolytes</a:t>
            </a:r>
            <a:r>
              <a:rPr lang="hu-HU" dirty="0"/>
              <a:t> (&gt;7mmol/L)</a:t>
            </a:r>
          </a:p>
          <a:p>
            <a:r>
              <a:rPr lang="hu-HU" dirty="0" err="1"/>
              <a:t>Blood</a:t>
            </a:r>
            <a:r>
              <a:rPr lang="hu-HU" dirty="0"/>
              <a:t> and </a:t>
            </a:r>
            <a:r>
              <a:rPr lang="hu-HU" dirty="0" err="1"/>
              <a:t>sputum</a:t>
            </a:r>
            <a:r>
              <a:rPr lang="hu-HU" dirty="0"/>
              <a:t> </a:t>
            </a:r>
            <a:r>
              <a:rPr lang="hu-HU" dirty="0" err="1"/>
              <a:t>cultures</a:t>
            </a:r>
            <a:endParaRPr lang="hu-HU" dirty="0"/>
          </a:p>
          <a:p>
            <a:r>
              <a:rPr lang="hu-HU" dirty="0" err="1"/>
              <a:t>Liver</a:t>
            </a:r>
            <a:r>
              <a:rPr lang="hu-HU" dirty="0"/>
              <a:t> </a:t>
            </a:r>
            <a:r>
              <a:rPr lang="hu-HU" dirty="0" err="1"/>
              <a:t>function</a:t>
            </a:r>
            <a:r>
              <a:rPr lang="hu-HU" dirty="0"/>
              <a:t> test</a:t>
            </a:r>
          </a:p>
          <a:p>
            <a:r>
              <a:rPr lang="hu-HU" dirty="0"/>
              <a:t>X-</a:t>
            </a:r>
            <a:r>
              <a:rPr lang="hu-HU" dirty="0" err="1"/>
              <a:t>ray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2835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0AC279-A9E6-7925-C5A2-324646248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7504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Care</a:t>
            </a:r>
            <a:r>
              <a:rPr lang="hu-HU" dirty="0"/>
              <a:t> and management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2DAAA5-221D-E127-25F2-41292CD6D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486"/>
            <a:ext cx="10515600" cy="5175477"/>
          </a:xfrm>
        </p:spPr>
        <p:txBody>
          <a:bodyPr>
            <a:normAutofit fontScale="55000" lnSpcReduction="20000"/>
          </a:bodyPr>
          <a:lstStyle/>
          <a:p>
            <a:r>
              <a:rPr lang="hu-HU" dirty="0" err="1"/>
              <a:t>Intensive</a:t>
            </a:r>
            <a:r>
              <a:rPr lang="hu-HU" dirty="0"/>
              <a:t> </a:t>
            </a:r>
            <a:r>
              <a:rPr lang="hu-HU" dirty="0" err="1"/>
              <a:t>care</a:t>
            </a:r>
            <a:r>
              <a:rPr lang="hu-HU" dirty="0"/>
              <a:t> (1.2-10%)</a:t>
            </a:r>
          </a:p>
          <a:p>
            <a:endParaRPr lang="hu-HU" dirty="0"/>
          </a:p>
          <a:p>
            <a:r>
              <a:rPr lang="hu-HU" dirty="0" err="1"/>
              <a:t>Antibiotics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Oxygen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Patient</a:t>
            </a:r>
            <a:r>
              <a:rPr lang="hu-HU" dirty="0"/>
              <a:t> </a:t>
            </a:r>
            <a:r>
              <a:rPr lang="hu-HU" dirty="0" err="1"/>
              <a:t>positioning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Minimizing</a:t>
            </a:r>
            <a:r>
              <a:rPr lang="hu-HU" dirty="0"/>
              <a:t> </a:t>
            </a:r>
            <a:r>
              <a:rPr lang="hu-HU" dirty="0" err="1"/>
              <a:t>pain</a:t>
            </a:r>
            <a:r>
              <a:rPr lang="hu-HU" dirty="0"/>
              <a:t> </a:t>
            </a:r>
            <a:r>
              <a:rPr lang="hu-HU" dirty="0" err="1"/>
              <a:t>levels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Temperature</a:t>
            </a:r>
            <a:r>
              <a:rPr lang="hu-HU" dirty="0"/>
              <a:t> management</a:t>
            </a:r>
          </a:p>
          <a:p>
            <a:endParaRPr lang="hu-HU" dirty="0"/>
          </a:p>
          <a:p>
            <a:r>
              <a:rPr lang="hu-HU" dirty="0" err="1"/>
              <a:t>Close</a:t>
            </a:r>
            <a:r>
              <a:rPr lang="hu-HU" dirty="0"/>
              <a:t> monitoring of </a:t>
            </a:r>
            <a:r>
              <a:rPr lang="hu-HU" dirty="0" err="1"/>
              <a:t>vital</a:t>
            </a:r>
            <a:r>
              <a:rPr lang="hu-HU" dirty="0"/>
              <a:t> </a:t>
            </a:r>
            <a:r>
              <a:rPr lang="hu-HU" dirty="0" err="1"/>
              <a:t>signs</a:t>
            </a:r>
            <a:endParaRPr lang="hu-HU" dirty="0"/>
          </a:p>
          <a:p>
            <a:endParaRPr lang="hu-HU" dirty="0"/>
          </a:p>
          <a:p>
            <a:r>
              <a:rPr lang="hu-HU" dirty="0"/>
              <a:t>Fluid </a:t>
            </a:r>
            <a:r>
              <a:rPr lang="hu-HU" dirty="0" err="1"/>
              <a:t>balance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Communication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104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1D9C45-3172-DF82-2E52-47E54DDA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361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Obstructive</a:t>
            </a:r>
            <a:r>
              <a:rPr lang="hu-HU" dirty="0"/>
              <a:t> </a:t>
            </a:r>
            <a:r>
              <a:rPr lang="hu-HU" dirty="0" err="1"/>
              <a:t>lung</a:t>
            </a:r>
            <a:r>
              <a:rPr lang="hu-HU" dirty="0"/>
              <a:t> </a:t>
            </a:r>
            <a:r>
              <a:rPr lang="hu-HU" dirty="0" err="1"/>
              <a:t>disorders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40F0F1-2296-6805-8FCB-DE168C82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603" y="1532555"/>
            <a:ext cx="10515600" cy="4856163"/>
          </a:xfrm>
        </p:spPr>
        <p:txBody>
          <a:bodyPr/>
          <a:lstStyle/>
          <a:p>
            <a:r>
              <a:rPr lang="hu-HU" dirty="0" err="1"/>
              <a:t>Asthma</a:t>
            </a:r>
            <a:endParaRPr lang="hu-HU" dirty="0"/>
          </a:p>
          <a:p>
            <a:r>
              <a:rPr lang="hu-HU" dirty="0"/>
              <a:t>COPD</a:t>
            </a:r>
          </a:p>
          <a:p>
            <a:endParaRPr lang="hu-HU" dirty="0"/>
          </a:p>
          <a:p>
            <a:r>
              <a:rPr lang="hu-HU" dirty="0" err="1"/>
              <a:t>Investigations</a:t>
            </a:r>
            <a:endParaRPr lang="hu-HU" dirty="0"/>
          </a:p>
          <a:p>
            <a:endParaRPr lang="hu-HU" dirty="0"/>
          </a:p>
          <a:p>
            <a:r>
              <a:rPr lang="hu-HU" dirty="0"/>
              <a:t>FVC (</a:t>
            </a:r>
            <a:r>
              <a:rPr lang="hu-HU" dirty="0" err="1"/>
              <a:t>Spirometry</a:t>
            </a:r>
            <a:r>
              <a:rPr lang="hu-HU" dirty="0"/>
              <a:t>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4AC8D23-354D-ADB2-36C9-654C730DE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598" y="1166812"/>
            <a:ext cx="51816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32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4B543D-07FB-5CE8-6DCF-5CFC196C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Asthma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8DEAA4-39D9-D7F9-B8CF-B6ED90256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Chronic</a:t>
            </a:r>
            <a:r>
              <a:rPr lang="hu-HU" dirty="0"/>
              <a:t> </a:t>
            </a:r>
            <a:r>
              <a:rPr lang="hu-HU" dirty="0" err="1"/>
              <a:t>inflammatory</a:t>
            </a:r>
            <a:r>
              <a:rPr lang="hu-HU" dirty="0"/>
              <a:t> </a:t>
            </a:r>
            <a:r>
              <a:rPr lang="hu-HU" dirty="0" err="1"/>
              <a:t>disorder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lungs</a:t>
            </a:r>
            <a:endParaRPr lang="hu-HU" dirty="0"/>
          </a:p>
          <a:p>
            <a:r>
              <a:rPr lang="hu-HU" dirty="0" err="1"/>
              <a:t>Bronchi</a:t>
            </a:r>
            <a:r>
              <a:rPr lang="hu-HU" dirty="0"/>
              <a:t> </a:t>
            </a:r>
            <a:r>
              <a:rPr lang="hu-HU" dirty="0" err="1"/>
              <a:t>constricted</a:t>
            </a:r>
            <a:endParaRPr lang="hu-HU" dirty="0"/>
          </a:p>
          <a:p>
            <a:r>
              <a:rPr lang="hu-HU" dirty="0"/>
              <a:t>May be </a:t>
            </a:r>
            <a:r>
              <a:rPr lang="hu-HU" dirty="0" err="1"/>
              <a:t>triggered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1E78AEC-EE08-AD99-F8E9-7B907343C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593" y="2784929"/>
            <a:ext cx="5224236" cy="34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96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760E66-3800-3BD6-FAEF-29CFBF32D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Care</a:t>
            </a:r>
            <a:r>
              <a:rPr lang="hu-HU" dirty="0"/>
              <a:t> and management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996280-5B7E-4A26-2D3F-1971B7085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/>
              <a:t>More </a:t>
            </a:r>
            <a:r>
              <a:rPr lang="hu-HU" dirty="0" err="1"/>
              <a:t>deaths</a:t>
            </a:r>
            <a:r>
              <a:rPr lang="hu-HU" dirty="0"/>
              <a:t> </a:t>
            </a:r>
            <a:r>
              <a:rPr lang="hu-HU" dirty="0" err="1"/>
              <a:t>than</a:t>
            </a:r>
            <a:r>
              <a:rPr lang="hu-HU" dirty="0"/>
              <a:t> </a:t>
            </a:r>
            <a:r>
              <a:rPr lang="hu-HU" dirty="0" err="1"/>
              <a:t>would</a:t>
            </a:r>
            <a:r>
              <a:rPr lang="hu-HU" dirty="0"/>
              <a:t> be „</a:t>
            </a:r>
            <a:r>
              <a:rPr lang="hu-HU" dirty="0" err="1"/>
              <a:t>necessary</a:t>
            </a:r>
            <a:r>
              <a:rPr lang="hu-HU" dirty="0"/>
              <a:t>”</a:t>
            </a:r>
          </a:p>
          <a:p>
            <a:endParaRPr lang="hu-HU" dirty="0"/>
          </a:p>
          <a:p>
            <a:r>
              <a:rPr lang="hu-HU" dirty="0" err="1"/>
              <a:t>Continuous</a:t>
            </a:r>
            <a:r>
              <a:rPr lang="hu-HU" dirty="0"/>
              <a:t> monitoring of </a:t>
            </a:r>
            <a:r>
              <a:rPr lang="hu-HU" dirty="0" err="1"/>
              <a:t>vital</a:t>
            </a:r>
            <a:r>
              <a:rPr lang="hu-HU" dirty="0"/>
              <a:t> </a:t>
            </a:r>
            <a:r>
              <a:rPr lang="hu-HU" dirty="0" err="1"/>
              <a:t>signs</a:t>
            </a:r>
            <a:r>
              <a:rPr lang="hu-HU" dirty="0"/>
              <a:t> </a:t>
            </a:r>
            <a:r>
              <a:rPr lang="hu-HU" dirty="0" err="1"/>
              <a:t>until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patient</a:t>
            </a:r>
            <a:r>
              <a:rPr lang="hu-HU" dirty="0"/>
              <a:t> is </a:t>
            </a:r>
            <a:r>
              <a:rPr lang="hu-HU" dirty="0" err="1"/>
              <a:t>stabilised</a:t>
            </a:r>
            <a:endParaRPr lang="hu-HU" dirty="0"/>
          </a:p>
          <a:p>
            <a:r>
              <a:rPr lang="hu-HU" dirty="0" err="1"/>
              <a:t>Safe</a:t>
            </a:r>
            <a:r>
              <a:rPr lang="hu-HU" dirty="0"/>
              <a:t> </a:t>
            </a:r>
            <a:r>
              <a:rPr lang="hu-HU" dirty="0" err="1"/>
              <a:t>prescribed</a:t>
            </a:r>
            <a:r>
              <a:rPr lang="hu-HU" dirty="0"/>
              <a:t> </a:t>
            </a:r>
            <a:r>
              <a:rPr lang="hu-HU" dirty="0" err="1"/>
              <a:t>oxygen</a:t>
            </a:r>
            <a:r>
              <a:rPr lang="hu-HU" dirty="0"/>
              <a:t> </a:t>
            </a:r>
            <a:r>
              <a:rPr lang="hu-HU" dirty="0" err="1"/>
              <a:t>administration</a:t>
            </a:r>
            <a:r>
              <a:rPr lang="hu-HU" dirty="0"/>
              <a:t> (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maintain</a:t>
            </a:r>
            <a:r>
              <a:rPr lang="hu-HU" dirty="0"/>
              <a:t> saturation </a:t>
            </a:r>
            <a:r>
              <a:rPr lang="hu-HU" dirty="0" err="1"/>
              <a:t>above</a:t>
            </a:r>
            <a:r>
              <a:rPr lang="hu-HU" dirty="0"/>
              <a:t> 92%)</a:t>
            </a:r>
          </a:p>
          <a:p>
            <a:r>
              <a:rPr lang="hu-HU" dirty="0" err="1"/>
              <a:t>Safe</a:t>
            </a:r>
            <a:r>
              <a:rPr lang="hu-HU" dirty="0"/>
              <a:t> </a:t>
            </a:r>
            <a:r>
              <a:rPr lang="hu-HU" dirty="0" err="1"/>
              <a:t>administration</a:t>
            </a:r>
            <a:r>
              <a:rPr lang="hu-HU" dirty="0"/>
              <a:t> of </a:t>
            </a:r>
            <a:r>
              <a:rPr lang="hu-HU" dirty="0" err="1"/>
              <a:t>bronchodilators</a:t>
            </a:r>
            <a:r>
              <a:rPr lang="hu-HU" dirty="0"/>
              <a:t> and </a:t>
            </a:r>
            <a:r>
              <a:rPr lang="hu-HU" dirty="0" err="1"/>
              <a:t>steroids</a:t>
            </a:r>
            <a:r>
              <a:rPr lang="hu-HU" dirty="0"/>
              <a:t> (</a:t>
            </a:r>
            <a:r>
              <a:rPr lang="hu-HU" dirty="0" err="1"/>
              <a:t>alleviate</a:t>
            </a:r>
            <a:r>
              <a:rPr lang="hu-HU" dirty="0"/>
              <a:t> </a:t>
            </a:r>
            <a:r>
              <a:rPr lang="hu-HU" dirty="0" err="1"/>
              <a:t>dyspnoea</a:t>
            </a:r>
            <a:r>
              <a:rPr lang="hu-HU" dirty="0"/>
              <a:t>)</a:t>
            </a:r>
          </a:p>
          <a:p>
            <a:r>
              <a:rPr lang="hu-HU" dirty="0" err="1"/>
              <a:t>Communication</a:t>
            </a:r>
            <a:endParaRPr lang="hu-HU" dirty="0"/>
          </a:p>
          <a:p>
            <a:r>
              <a:rPr lang="hu-HU" dirty="0" err="1"/>
              <a:t>Regular</a:t>
            </a:r>
            <a:r>
              <a:rPr lang="hu-HU" dirty="0"/>
              <a:t> PEFR </a:t>
            </a:r>
            <a:r>
              <a:rPr lang="hu-HU" dirty="0" err="1"/>
              <a:t>measurement</a:t>
            </a:r>
            <a:r>
              <a:rPr lang="hu-HU" dirty="0"/>
              <a:t> (</a:t>
            </a:r>
            <a:r>
              <a:rPr lang="hu-HU" dirty="0" err="1"/>
              <a:t>every</a:t>
            </a:r>
            <a:r>
              <a:rPr lang="hu-HU" dirty="0"/>
              <a:t> 15-30 </a:t>
            </a:r>
            <a:r>
              <a:rPr lang="hu-HU" dirty="0" err="1"/>
              <a:t>minutes</a:t>
            </a:r>
            <a:r>
              <a:rPr lang="hu-HU" dirty="0"/>
              <a:t> </a:t>
            </a:r>
            <a:r>
              <a:rPr lang="hu-HU" dirty="0" err="1"/>
              <a:t>until</a:t>
            </a:r>
            <a:r>
              <a:rPr lang="hu-HU" dirty="0"/>
              <a:t> </a:t>
            </a:r>
            <a:r>
              <a:rPr lang="hu-HU" dirty="0" err="1"/>
              <a:t>stabilised</a:t>
            </a:r>
            <a:r>
              <a:rPr lang="hu-HU" dirty="0"/>
              <a:t>) (</a:t>
            </a:r>
            <a:r>
              <a:rPr lang="hu-HU" dirty="0" err="1"/>
              <a:t>then</a:t>
            </a:r>
            <a:r>
              <a:rPr lang="hu-HU" dirty="0"/>
              <a:t> 4 </a:t>
            </a:r>
            <a:r>
              <a:rPr lang="hu-HU" dirty="0" err="1"/>
              <a:t>times</a:t>
            </a:r>
            <a:r>
              <a:rPr lang="hu-HU" dirty="0"/>
              <a:t> a </a:t>
            </a:r>
            <a:r>
              <a:rPr lang="hu-HU" dirty="0" err="1"/>
              <a:t>day</a:t>
            </a:r>
            <a:r>
              <a:rPr lang="hu-HU" dirty="0"/>
              <a:t>)</a:t>
            </a:r>
          </a:p>
          <a:p>
            <a:r>
              <a:rPr lang="hu-HU" dirty="0" err="1"/>
              <a:t>Sputum</a:t>
            </a:r>
            <a:r>
              <a:rPr lang="hu-HU" dirty="0"/>
              <a:t> </a:t>
            </a:r>
            <a:r>
              <a:rPr lang="hu-HU" dirty="0" err="1"/>
              <a:t>collection</a:t>
            </a:r>
            <a:endParaRPr lang="hu-HU" dirty="0"/>
          </a:p>
          <a:p>
            <a:r>
              <a:rPr lang="hu-HU" dirty="0"/>
              <a:t>Health </a:t>
            </a:r>
            <a:r>
              <a:rPr lang="hu-HU" dirty="0" err="1"/>
              <a:t>promotion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35764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5D8AAF-5FDE-AB99-0757-B626811C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0B6E92-0B02-B5A1-A27D-251B8EB67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Beta-2-agonists</a:t>
            </a:r>
          </a:p>
          <a:p>
            <a:pPr lvl="1"/>
            <a:r>
              <a:rPr lang="hu-HU" dirty="0" err="1"/>
              <a:t>Salbutamol</a:t>
            </a:r>
            <a:r>
              <a:rPr lang="hu-HU" dirty="0"/>
              <a:t>, </a:t>
            </a:r>
            <a:r>
              <a:rPr lang="hu-HU" dirty="0" err="1"/>
              <a:t>terbutaline</a:t>
            </a:r>
            <a:r>
              <a:rPr lang="hu-HU" dirty="0"/>
              <a:t>, </a:t>
            </a:r>
            <a:r>
              <a:rPr lang="hu-HU" dirty="0" err="1"/>
              <a:t>salmeterol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Anticholinegics</a:t>
            </a:r>
            <a:endParaRPr lang="hu-HU" dirty="0"/>
          </a:p>
          <a:p>
            <a:pPr lvl="1"/>
            <a:r>
              <a:rPr lang="hu-HU" dirty="0" err="1"/>
              <a:t>Ipratropium</a:t>
            </a:r>
            <a:r>
              <a:rPr lang="hu-HU" dirty="0"/>
              <a:t> </a:t>
            </a:r>
            <a:r>
              <a:rPr lang="hu-HU" dirty="0" err="1"/>
              <a:t>bromide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Methylxanthynes</a:t>
            </a:r>
            <a:endParaRPr lang="hu-HU" dirty="0"/>
          </a:p>
          <a:p>
            <a:pPr lvl="1"/>
            <a:r>
              <a:rPr lang="hu-HU" dirty="0" err="1"/>
              <a:t>Theophylline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2214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56725A-5562-DDA8-0ED7-AEC41259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798E88-AB06-7790-9469-A74A300C6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Corticosteroids</a:t>
            </a:r>
            <a:endParaRPr lang="hu-HU" dirty="0"/>
          </a:p>
          <a:p>
            <a:pPr lvl="1"/>
            <a:r>
              <a:rPr lang="hu-HU" dirty="0" err="1"/>
              <a:t>Beclomethasone</a:t>
            </a:r>
            <a:r>
              <a:rPr lang="hu-HU" dirty="0"/>
              <a:t>, </a:t>
            </a:r>
            <a:r>
              <a:rPr lang="hu-HU" dirty="0" err="1"/>
              <a:t>budesonide</a:t>
            </a:r>
            <a:r>
              <a:rPr lang="hu-HU" dirty="0"/>
              <a:t>, </a:t>
            </a:r>
            <a:r>
              <a:rPr lang="hu-HU" dirty="0" err="1"/>
              <a:t>fluticasone</a:t>
            </a:r>
            <a:r>
              <a:rPr lang="hu-HU" dirty="0"/>
              <a:t>, -- </a:t>
            </a:r>
            <a:r>
              <a:rPr lang="hu-HU" dirty="0" err="1"/>
              <a:t>inhaler</a:t>
            </a:r>
            <a:endParaRPr lang="hu-HU" dirty="0"/>
          </a:p>
          <a:p>
            <a:pPr lvl="1"/>
            <a:endParaRPr lang="hu-HU" dirty="0"/>
          </a:p>
          <a:p>
            <a:pPr lvl="1"/>
            <a:r>
              <a:rPr lang="hu-HU" dirty="0" err="1"/>
              <a:t>Prednisolone</a:t>
            </a:r>
            <a:r>
              <a:rPr lang="hu-HU" dirty="0"/>
              <a:t>, </a:t>
            </a:r>
            <a:r>
              <a:rPr lang="hu-HU" dirty="0" err="1"/>
              <a:t>hydrocortisone</a:t>
            </a:r>
            <a:r>
              <a:rPr lang="hu-HU" dirty="0"/>
              <a:t> – </a:t>
            </a:r>
            <a:r>
              <a:rPr lang="hu-HU" dirty="0" err="1"/>
              <a:t>oral</a:t>
            </a:r>
            <a:r>
              <a:rPr lang="hu-HU" dirty="0"/>
              <a:t>, </a:t>
            </a:r>
            <a:r>
              <a:rPr lang="hu-HU" dirty="0" err="1"/>
              <a:t>intravenous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301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383E49-33DF-1B89-0C1F-997E2887D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23" y="-222016"/>
            <a:ext cx="10515600" cy="1325563"/>
          </a:xfrm>
        </p:spPr>
        <p:txBody>
          <a:bodyPr/>
          <a:lstStyle/>
          <a:p>
            <a:r>
              <a:rPr lang="hu-HU" dirty="0"/>
              <a:t>Life </a:t>
            </a:r>
            <a:r>
              <a:rPr lang="hu-HU" dirty="0" err="1"/>
              <a:t>threatening</a:t>
            </a:r>
            <a:r>
              <a:rPr lang="hu-HU" dirty="0"/>
              <a:t> </a:t>
            </a:r>
            <a:r>
              <a:rPr lang="hu-HU" dirty="0" err="1"/>
              <a:t>asthma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D86C05-B6AF-DBD1-2262-3E72BE95D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823" y="1347536"/>
            <a:ext cx="10515600" cy="5765533"/>
          </a:xfrm>
        </p:spPr>
        <p:txBody>
          <a:bodyPr>
            <a:normAutofit fontScale="85000" lnSpcReduction="20000"/>
          </a:bodyPr>
          <a:lstStyle/>
          <a:p>
            <a:r>
              <a:rPr lang="hu-HU" dirty="0" err="1"/>
              <a:t>Peak</a:t>
            </a:r>
            <a:r>
              <a:rPr lang="hu-HU" dirty="0"/>
              <a:t> flow 33-50% of </a:t>
            </a:r>
            <a:r>
              <a:rPr lang="hu-HU" dirty="0" err="1"/>
              <a:t>predicted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best</a:t>
            </a:r>
            <a:endParaRPr lang="hu-HU" dirty="0"/>
          </a:p>
          <a:p>
            <a:r>
              <a:rPr lang="hu-HU" dirty="0" err="1"/>
              <a:t>Dyspnoea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inability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complete</a:t>
            </a:r>
            <a:r>
              <a:rPr lang="hu-HU" dirty="0"/>
              <a:t> </a:t>
            </a:r>
            <a:r>
              <a:rPr lang="hu-HU" dirty="0" err="1"/>
              <a:t>sentences</a:t>
            </a:r>
            <a:r>
              <a:rPr lang="hu-HU" dirty="0"/>
              <a:t> (in </a:t>
            </a:r>
            <a:r>
              <a:rPr lang="hu-HU" dirty="0" err="1"/>
              <a:t>one</a:t>
            </a:r>
            <a:r>
              <a:rPr lang="hu-HU" dirty="0"/>
              <a:t> </a:t>
            </a:r>
            <a:r>
              <a:rPr lang="hu-HU" dirty="0" err="1"/>
              <a:t>breath</a:t>
            </a:r>
            <a:r>
              <a:rPr lang="hu-HU" dirty="0"/>
              <a:t>)</a:t>
            </a:r>
          </a:p>
          <a:p>
            <a:r>
              <a:rPr lang="hu-HU" dirty="0" err="1"/>
              <a:t>Tachypnoea</a:t>
            </a:r>
            <a:r>
              <a:rPr lang="hu-HU" dirty="0"/>
              <a:t> (&gt;25/min)</a:t>
            </a:r>
          </a:p>
          <a:p>
            <a:r>
              <a:rPr lang="hu-HU" dirty="0" err="1"/>
              <a:t>Tachycardia</a:t>
            </a:r>
            <a:r>
              <a:rPr lang="hu-HU" dirty="0"/>
              <a:t> (&gt;110/min)</a:t>
            </a:r>
          </a:p>
          <a:p>
            <a:endParaRPr lang="hu-HU" dirty="0"/>
          </a:p>
          <a:p>
            <a:r>
              <a:rPr lang="hu-HU" dirty="0"/>
              <a:t>SpO2&lt;92%</a:t>
            </a:r>
          </a:p>
          <a:p>
            <a:r>
              <a:rPr lang="hu-HU" dirty="0" err="1"/>
              <a:t>Silent</a:t>
            </a:r>
            <a:r>
              <a:rPr lang="hu-HU" dirty="0"/>
              <a:t> </a:t>
            </a:r>
            <a:r>
              <a:rPr lang="hu-HU" dirty="0" err="1"/>
              <a:t>chest</a:t>
            </a:r>
            <a:endParaRPr lang="hu-HU" dirty="0"/>
          </a:p>
          <a:p>
            <a:r>
              <a:rPr lang="hu-HU" dirty="0" err="1"/>
              <a:t>Poor</a:t>
            </a:r>
            <a:r>
              <a:rPr lang="hu-HU" dirty="0"/>
              <a:t> </a:t>
            </a:r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effort</a:t>
            </a:r>
            <a:endParaRPr lang="hu-HU" dirty="0"/>
          </a:p>
          <a:p>
            <a:r>
              <a:rPr lang="hu-HU" dirty="0" err="1"/>
              <a:t>Cyanosis</a:t>
            </a:r>
            <a:endParaRPr lang="hu-HU" dirty="0"/>
          </a:p>
          <a:p>
            <a:r>
              <a:rPr lang="hu-HU" dirty="0" err="1"/>
              <a:t>Hypotension</a:t>
            </a:r>
            <a:endParaRPr lang="hu-HU" dirty="0"/>
          </a:p>
          <a:p>
            <a:r>
              <a:rPr lang="hu-HU" dirty="0" err="1"/>
              <a:t>Exhaustion</a:t>
            </a:r>
            <a:endParaRPr lang="hu-HU" dirty="0"/>
          </a:p>
          <a:p>
            <a:r>
              <a:rPr lang="hu-HU" dirty="0" err="1"/>
              <a:t>Arrhythmia</a:t>
            </a:r>
            <a:endParaRPr lang="hu-HU" dirty="0"/>
          </a:p>
          <a:p>
            <a:r>
              <a:rPr lang="hu-HU" dirty="0"/>
              <a:t>Altered </a:t>
            </a:r>
            <a:r>
              <a:rPr lang="hu-HU" dirty="0" err="1"/>
              <a:t>consciousness</a:t>
            </a:r>
            <a:r>
              <a:rPr lang="hu-HU" dirty="0"/>
              <a:t> </a:t>
            </a:r>
            <a:r>
              <a:rPr lang="hu-HU" dirty="0" err="1"/>
              <a:t>level</a:t>
            </a:r>
            <a:endParaRPr lang="hu-HU" dirty="0"/>
          </a:p>
          <a:p>
            <a:r>
              <a:rPr lang="hu-HU" dirty="0"/>
              <a:t>PaO2&lt;8kPa</a:t>
            </a:r>
          </a:p>
        </p:txBody>
      </p:sp>
    </p:spTree>
    <p:extLst>
      <p:ext uri="{BB962C8B-B14F-4D97-AF65-F5344CB8AC3E}">
        <p14:creationId xmlns:p14="http://schemas.microsoft.com/office/powerpoint/2010/main" val="1122509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B2E451-1524-B5C7-F3BE-2A2A69CEB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COPD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242B508-AD62-8D74-2ABD-F440567A4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Chronic</a:t>
            </a:r>
            <a:r>
              <a:rPr lang="hu-HU" dirty="0"/>
              <a:t> </a:t>
            </a:r>
            <a:r>
              <a:rPr lang="hu-HU" dirty="0" err="1"/>
              <a:t>obstructive</a:t>
            </a:r>
            <a:r>
              <a:rPr lang="hu-HU" dirty="0"/>
              <a:t>  </a:t>
            </a:r>
            <a:r>
              <a:rPr lang="hu-HU" dirty="0" err="1"/>
              <a:t>pulmonary</a:t>
            </a:r>
            <a:r>
              <a:rPr lang="hu-HU" dirty="0"/>
              <a:t> </a:t>
            </a:r>
            <a:r>
              <a:rPr lang="hu-HU" dirty="0" err="1"/>
              <a:t>disease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529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C7FA6-EC16-2616-EA1F-351416C4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D9133D-74BD-5E4A-EBBC-28D067593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COPD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ED8F79-D709-B407-5F44-BFAC3DE0E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/>
              <a:t>Chronic</a:t>
            </a:r>
            <a:r>
              <a:rPr lang="hu-HU" dirty="0"/>
              <a:t> </a:t>
            </a:r>
            <a:r>
              <a:rPr lang="hu-HU" dirty="0" err="1"/>
              <a:t>obstructive</a:t>
            </a:r>
            <a:r>
              <a:rPr lang="hu-HU" dirty="0"/>
              <a:t>  </a:t>
            </a:r>
            <a:r>
              <a:rPr lang="hu-HU" dirty="0" err="1"/>
              <a:t>pulmonary</a:t>
            </a:r>
            <a:r>
              <a:rPr lang="hu-HU" dirty="0"/>
              <a:t> </a:t>
            </a:r>
            <a:r>
              <a:rPr lang="hu-HU" dirty="0" err="1"/>
              <a:t>disease</a:t>
            </a:r>
            <a:endParaRPr lang="hu-HU" dirty="0"/>
          </a:p>
          <a:p>
            <a:r>
              <a:rPr lang="hu-HU" dirty="0" err="1"/>
              <a:t>Signs</a:t>
            </a:r>
            <a:r>
              <a:rPr lang="hu-HU" dirty="0"/>
              <a:t> and </a:t>
            </a:r>
            <a:r>
              <a:rPr lang="hu-HU" dirty="0" err="1"/>
              <a:t>symptoms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Reduced</a:t>
            </a:r>
            <a:r>
              <a:rPr lang="hu-HU" dirty="0"/>
              <a:t> FEV1</a:t>
            </a:r>
          </a:p>
          <a:p>
            <a:r>
              <a:rPr lang="hu-HU" dirty="0" err="1"/>
              <a:t>Dyspnoea</a:t>
            </a:r>
            <a:endParaRPr lang="hu-HU" dirty="0"/>
          </a:p>
          <a:p>
            <a:r>
              <a:rPr lang="hu-HU" dirty="0" err="1"/>
              <a:t>Productive</a:t>
            </a:r>
            <a:r>
              <a:rPr lang="hu-HU" dirty="0"/>
              <a:t> </a:t>
            </a:r>
            <a:r>
              <a:rPr lang="hu-HU" dirty="0" err="1"/>
              <a:t>cough</a:t>
            </a:r>
            <a:endParaRPr lang="hu-HU" dirty="0"/>
          </a:p>
          <a:p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excercise</a:t>
            </a:r>
            <a:r>
              <a:rPr lang="hu-HU" dirty="0"/>
              <a:t> </a:t>
            </a:r>
            <a:r>
              <a:rPr lang="hu-HU" dirty="0" err="1"/>
              <a:t>tolerance</a:t>
            </a:r>
            <a:endParaRPr lang="hu-HU" dirty="0"/>
          </a:p>
          <a:p>
            <a:r>
              <a:rPr lang="hu-HU" dirty="0" err="1"/>
              <a:t>Respiratory</a:t>
            </a:r>
            <a:r>
              <a:rPr lang="hu-HU" dirty="0"/>
              <a:t> </a:t>
            </a:r>
            <a:r>
              <a:rPr lang="hu-HU" dirty="0" err="1"/>
              <a:t>failures</a:t>
            </a:r>
            <a:r>
              <a:rPr lang="hu-HU" dirty="0"/>
              <a:t> </a:t>
            </a:r>
            <a:r>
              <a:rPr lang="hu-HU" dirty="0" err="1"/>
              <a:t>type</a:t>
            </a:r>
            <a:r>
              <a:rPr lang="hu-HU" dirty="0"/>
              <a:t> 1 and 2</a:t>
            </a:r>
          </a:p>
          <a:p>
            <a:r>
              <a:rPr lang="hu-HU" dirty="0" err="1"/>
              <a:t>Cor</a:t>
            </a:r>
            <a:r>
              <a:rPr lang="hu-HU" dirty="0"/>
              <a:t> </a:t>
            </a:r>
            <a:r>
              <a:rPr lang="hu-HU" dirty="0" err="1"/>
              <a:t>pulmonale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2288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8D04C-1A75-5B48-9B31-96DC4D68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COPD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3FA583-35C4-876D-B84A-911B8CF97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Emphysema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E00DF65-6253-F5C9-33B2-D557FE250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28" y="1960618"/>
            <a:ext cx="5843367" cy="354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39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798A26-75D9-3BC4-20F3-28716D9B7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COPD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C6112A-C4F4-1100-7A2E-1CD92EE0E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Chronic</a:t>
            </a:r>
            <a:r>
              <a:rPr lang="hu-HU" dirty="0"/>
              <a:t> bronchitis</a:t>
            </a:r>
          </a:p>
          <a:p>
            <a:endParaRPr lang="hu-HU" dirty="0"/>
          </a:p>
          <a:p>
            <a:r>
              <a:rPr lang="hu-HU" dirty="0"/>
              <a:t>A </a:t>
            </a:r>
            <a:r>
              <a:rPr lang="hu-HU" dirty="0" err="1"/>
              <a:t>productive</a:t>
            </a:r>
            <a:r>
              <a:rPr lang="hu-HU" dirty="0"/>
              <a:t> </a:t>
            </a:r>
            <a:r>
              <a:rPr lang="hu-HU" dirty="0" err="1"/>
              <a:t>cough</a:t>
            </a:r>
            <a:r>
              <a:rPr lang="hu-HU" dirty="0"/>
              <a:t> </a:t>
            </a:r>
            <a:r>
              <a:rPr lang="hu-HU" dirty="0" err="1"/>
              <a:t>lasting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3 </a:t>
            </a:r>
            <a:r>
              <a:rPr lang="hu-HU" dirty="0" err="1"/>
              <a:t>months</a:t>
            </a:r>
            <a:endParaRPr lang="hu-HU" dirty="0"/>
          </a:p>
          <a:p>
            <a:r>
              <a:rPr lang="hu-HU" dirty="0"/>
              <a:t>In </a:t>
            </a:r>
            <a:r>
              <a:rPr lang="hu-HU" dirty="0" err="1"/>
              <a:t>two</a:t>
            </a:r>
            <a:r>
              <a:rPr lang="hu-HU" dirty="0"/>
              <a:t> </a:t>
            </a:r>
            <a:r>
              <a:rPr lang="hu-HU" dirty="0" err="1"/>
              <a:t>consecutive</a:t>
            </a:r>
            <a:r>
              <a:rPr lang="hu-HU" dirty="0"/>
              <a:t> </a:t>
            </a:r>
            <a:r>
              <a:rPr lang="hu-HU" dirty="0" err="1"/>
              <a:t>years</a:t>
            </a:r>
            <a:endParaRPr lang="hu-HU" dirty="0"/>
          </a:p>
          <a:p>
            <a:r>
              <a:rPr lang="hu-HU" dirty="0" err="1"/>
              <a:t>Other</a:t>
            </a:r>
            <a:r>
              <a:rPr lang="hu-HU" dirty="0"/>
              <a:t> </a:t>
            </a:r>
            <a:r>
              <a:rPr lang="hu-HU" dirty="0" err="1"/>
              <a:t>pulmonary</a:t>
            </a:r>
            <a:r>
              <a:rPr lang="hu-HU" dirty="0"/>
              <a:t> and </a:t>
            </a:r>
            <a:r>
              <a:rPr lang="hu-HU" dirty="0" err="1"/>
              <a:t>cardiac</a:t>
            </a:r>
            <a:r>
              <a:rPr lang="hu-HU" dirty="0"/>
              <a:t> </a:t>
            </a:r>
            <a:r>
              <a:rPr lang="hu-HU" dirty="0" err="1"/>
              <a:t>causes</a:t>
            </a:r>
            <a:r>
              <a:rPr lang="hu-HU" dirty="0"/>
              <a:t> </a:t>
            </a:r>
            <a:r>
              <a:rPr lang="hu-HU" dirty="0" err="1"/>
              <a:t>ruled</a:t>
            </a:r>
            <a:r>
              <a:rPr lang="hu-HU" dirty="0"/>
              <a:t> out</a:t>
            </a:r>
          </a:p>
        </p:txBody>
      </p:sp>
    </p:spTree>
    <p:extLst>
      <p:ext uri="{BB962C8B-B14F-4D97-AF65-F5344CB8AC3E}">
        <p14:creationId xmlns:p14="http://schemas.microsoft.com/office/powerpoint/2010/main" val="1337247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C669ED-0263-9217-376C-2C8B6359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COPD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042D34-574A-F0AE-B60A-CE9BE3C3F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Care</a:t>
            </a:r>
            <a:r>
              <a:rPr lang="hu-HU" dirty="0"/>
              <a:t> and management</a:t>
            </a:r>
          </a:p>
        </p:txBody>
      </p:sp>
    </p:spTree>
    <p:extLst>
      <p:ext uri="{BB962C8B-B14F-4D97-AF65-F5344CB8AC3E}">
        <p14:creationId xmlns:p14="http://schemas.microsoft.com/office/powerpoint/2010/main" val="3263940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F857F6-3485-27D7-6F04-F0FFC722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Restrictive</a:t>
            </a:r>
            <a:r>
              <a:rPr lang="hu-HU" dirty="0"/>
              <a:t> </a:t>
            </a:r>
            <a:r>
              <a:rPr lang="hu-HU" dirty="0" err="1"/>
              <a:t>disorders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89C992-AE84-5D4E-E0C4-E96A0214F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Lung</a:t>
            </a:r>
            <a:r>
              <a:rPr lang="hu-HU" dirty="0"/>
              <a:t> </a:t>
            </a:r>
            <a:r>
              <a:rPr lang="hu-HU" dirty="0" err="1"/>
              <a:t>cancer</a:t>
            </a:r>
            <a:endParaRPr lang="hu-HU" dirty="0"/>
          </a:p>
          <a:p>
            <a:r>
              <a:rPr lang="hu-HU" dirty="0" err="1"/>
              <a:t>Pleural</a:t>
            </a:r>
            <a:r>
              <a:rPr lang="hu-HU" dirty="0"/>
              <a:t> </a:t>
            </a:r>
            <a:r>
              <a:rPr lang="hu-HU" dirty="0" err="1"/>
              <a:t>disorders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5508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</Words>
  <Application>Microsoft Office PowerPoint</Application>
  <PresentationFormat>Szélesvásznú</PresentationFormat>
  <Paragraphs>278</Paragraphs>
  <Slides>35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39" baseType="lpstr">
      <vt:lpstr>Aptos</vt:lpstr>
      <vt:lpstr>Aptos Display</vt:lpstr>
      <vt:lpstr>Arial</vt:lpstr>
      <vt:lpstr>Office-téma</vt:lpstr>
      <vt:lpstr>Pathophysiology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External respiration</vt:lpstr>
      <vt:lpstr>PowerPoint-bemutató</vt:lpstr>
      <vt:lpstr>PowerPoint-bemutató</vt:lpstr>
      <vt:lpstr>PowerPoint-bemutató</vt:lpstr>
      <vt:lpstr>PowerPoint-bemutató</vt:lpstr>
      <vt:lpstr>Disorders of the respiratory system</vt:lpstr>
      <vt:lpstr>PowerPoint-bemutató</vt:lpstr>
      <vt:lpstr>Lower respiratory tract infections</vt:lpstr>
      <vt:lpstr>PowerPoint-bemutató</vt:lpstr>
      <vt:lpstr>PowerPoint-bemutató</vt:lpstr>
      <vt:lpstr>PowerPoint-bemutató</vt:lpstr>
      <vt:lpstr>Signs and symptoms</vt:lpstr>
      <vt:lpstr>Investigations</vt:lpstr>
      <vt:lpstr>Care and management</vt:lpstr>
      <vt:lpstr>Obstructive lung disorders</vt:lpstr>
      <vt:lpstr>Asthma</vt:lpstr>
      <vt:lpstr>Care and management</vt:lpstr>
      <vt:lpstr>PowerPoint-bemutató</vt:lpstr>
      <vt:lpstr>PowerPoint-bemutató</vt:lpstr>
      <vt:lpstr>Life threatening asthma</vt:lpstr>
      <vt:lpstr>COPD</vt:lpstr>
      <vt:lpstr>COPD</vt:lpstr>
      <vt:lpstr>COPD</vt:lpstr>
      <vt:lpstr>COPD</vt:lpstr>
      <vt:lpstr>COPD</vt:lpstr>
      <vt:lpstr>Restrictive disorders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Tamas Tompa PhD</dc:creator>
  <cp:lastModifiedBy>Tamas Tompa PhD</cp:lastModifiedBy>
  <cp:revision>16</cp:revision>
  <dcterms:created xsi:type="dcterms:W3CDTF">2026-10-07T21:08:05Z</dcterms:created>
  <dcterms:modified xsi:type="dcterms:W3CDTF">2026-10-09T09:55:18Z</dcterms:modified>
</cp:coreProperties>
</file>