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87" r:id="rId3"/>
    <p:sldId id="288" r:id="rId4"/>
    <p:sldId id="259" r:id="rId5"/>
    <p:sldId id="260" r:id="rId6"/>
    <p:sldId id="261" r:id="rId7"/>
    <p:sldId id="278" r:id="rId8"/>
    <p:sldId id="304" r:id="rId9"/>
    <p:sldId id="305" r:id="rId10"/>
    <p:sldId id="263" r:id="rId11"/>
    <p:sldId id="258" r:id="rId12"/>
    <p:sldId id="264" r:id="rId13"/>
    <p:sldId id="265" r:id="rId14"/>
    <p:sldId id="266" r:id="rId15"/>
    <p:sldId id="267" r:id="rId16"/>
    <p:sldId id="269" r:id="rId17"/>
    <p:sldId id="290" r:id="rId18"/>
    <p:sldId id="291" r:id="rId19"/>
    <p:sldId id="292" r:id="rId20"/>
    <p:sldId id="293" r:id="rId21"/>
    <p:sldId id="295" r:id="rId22"/>
    <p:sldId id="296" r:id="rId23"/>
    <p:sldId id="297" r:id="rId24"/>
    <p:sldId id="306" r:id="rId25"/>
    <p:sldId id="270" r:id="rId26"/>
    <p:sldId id="271" r:id="rId27"/>
    <p:sldId id="272" r:id="rId28"/>
    <p:sldId id="298" r:id="rId29"/>
    <p:sldId id="273" r:id="rId30"/>
    <p:sldId id="274" r:id="rId31"/>
    <p:sldId id="299" r:id="rId32"/>
    <p:sldId id="300" r:id="rId33"/>
    <p:sldId id="275" r:id="rId34"/>
    <p:sldId id="277" r:id="rId35"/>
    <p:sldId id="301" r:id="rId36"/>
    <p:sldId id="302" r:id="rId37"/>
    <p:sldId id="303" r:id="rId38"/>
    <p:sldId id="289" r:id="rId39"/>
    <p:sldId id="279" r:id="rId40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5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8C550F7-548C-4A0E-9003-BD9D37A8881B}" type="datetimeFigureOut">
              <a:rPr lang="id-ID" smtClean="0"/>
              <a:pPr/>
              <a:t>30/06/2014</a:t>
            </a:fld>
            <a:endParaRPr lang="id-ID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id-ID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C0C8B76-A3CF-43F4-88DE-2ECD9D354B9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C550F7-548C-4A0E-9003-BD9D37A8881B}" type="datetimeFigureOut">
              <a:rPr lang="id-ID" smtClean="0"/>
              <a:pPr/>
              <a:t>30/06/2014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0C8B76-A3CF-43F4-88DE-2ECD9D354B9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C550F7-548C-4A0E-9003-BD9D37A8881B}" type="datetimeFigureOut">
              <a:rPr lang="id-ID" smtClean="0"/>
              <a:pPr/>
              <a:t>30/06/2014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0C8B76-A3CF-43F4-88DE-2ECD9D354B9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C550F7-548C-4A0E-9003-BD9D37A8881B}" type="datetimeFigureOut">
              <a:rPr lang="id-ID" smtClean="0"/>
              <a:pPr/>
              <a:t>30/06/2014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0C8B76-A3CF-43F4-88DE-2ECD9D354B9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C550F7-548C-4A0E-9003-BD9D37A8881B}" type="datetimeFigureOut">
              <a:rPr lang="id-ID" smtClean="0"/>
              <a:pPr/>
              <a:t>30/06/2014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0C8B76-A3CF-43F4-88DE-2ECD9D354B9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C550F7-548C-4A0E-9003-BD9D37A8881B}" type="datetimeFigureOut">
              <a:rPr lang="id-ID" smtClean="0"/>
              <a:pPr/>
              <a:t>30/06/2014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0C8B76-A3CF-43F4-88DE-2ECD9D354B9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C550F7-548C-4A0E-9003-BD9D37A8881B}" type="datetimeFigureOut">
              <a:rPr lang="id-ID" smtClean="0"/>
              <a:pPr/>
              <a:t>30/06/2014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0C8B76-A3CF-43F4-88DE-2ECD9D354B9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A8C550F7-548C-4A0E-9003-BD9D37A8881B}" type="datetimeFigureOut">
              <a:rPr lang="id-ID" smtClean="0"/>
              <a:pPr/>
              <a:t>30/06/2014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0C8B76-A3CF-43F4-88DE-2ECD9D354B9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8C550F7-548C-4A0E-9003-BD9D37A8881B}" type="datetimeFigureOut">
              <a:rPr lang="id-ID" smtClean="0"/>
              <a:pPr/>
              <a:t>30/06/2014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C0C8B76-A3CF-43F4-88DE-2ECD9D354B95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C550F7-548C-4A0E-9003-BD9D37A8881B}" type="datetimeFigureOut">
              <a:rPr lang="id-ID" smtClean="0"/>
              <a:pPr/>
              <a:t>30/06/2014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0C8B76-A3CF-43F4-88DE-2ECD9D354B9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C550F7-548C-4A0E-9003-BD9D37A8881B}" type="datetimeFigureOut">
              <a:rPr lang="id-ID" smtClean="0"/>
              <a:pPr/>
              <a:t>30/06/2014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0C8B76-A3CF-43F4-88DE-2ECD9D354B95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8C550F7-548C-4A0E-9003-BD9D37A8881B}" type="datetimeFigureOut">
              <a:rPr lang="id-ID" smtClean="0"/>
              <a:pPr/>
              <a:t>30/06/2014</a:t>
            </a:fld>
            <a:endParaRPr lang="id-ID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id-ID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C0C8B76-A3CF-43F4-88DE-2ECD9D354B95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d-ID" dirty="0" smtClean="0"/>
              <a:t>NEUROMUSCULAR DISORDERS</a:t>
            </a:r>
            <a:endParaRPr lang="id-ID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472518" cy="4525963"/>
          </a:xfrm>
        </p:spPr>
        <p:txBody>
          <a:bodyPr/>
          <a:lstStyle/>
          <a:p>
            <a:r>
              <a:rPr lang="id-ID" dirty="0" smtClean="0"/>
              <a:t>What is a </a:t>
            </a:r>
            <a:r>
              <a:rPr lang="id-ID" dirty="0" smtClean="0"/>
              <a:t>neuromuscular disorder</a:t>
            </a:r>
            <a:r>
              <a:rPr lang="id-ID" dirty="0" smtClean="0"/>
              <a:t>?</a:t>
            </a:r>
          </a:p>
          <a:p>
            <a:pPr>
              <a:buNone/>
            </a:pPr>
            <a:r>
              <a:rPr lang="id-ID" dirty="0" smtClean="0"/>
              <a:t>	</a:t>
            </a:r>
            <a:r>
              <a:rPr lang="en-US" dirty="0" smtClean="0"/>
              <a:t>A </a:t>
            </a:r>
            <a:r>
              <a:rPr lang="en-US" dirty="0" smtClean="0"/>
              <a:t>condition affecting one or more of the</a:t>
            </a:r>
          </a:p>
          <a:p>
            <a:pPr>
              <a:buNone/>
            </a:pPr>
            <a:r>
              <a:rPr lang="id-ID" dirty="0" smtClean="0"/>
              <a:t>	following</a:t>
            </a:r>
            <a:r>
              <a:rPr lang="id-ID" dirty="0" smtClean="0"/>
              <a:t>:</a:t>
            </a:r>
          </a:p>
          <a:p>
            <a:pPr lvl="1">
              <a:buNone/>
            </a:pPr>
            <a:r>
              <a:rPr lang="id-ID" dirty="0" smtClean="0"/>
              <a:t>	-</a:t>
            </a:r>
            <a:r>
              <a:rPr lang="id-ID" dirty="0" smtClean="0"/>
              <a:t>Muscles</a:t>
            </a:r>
          </a:p>
          <a:p>
            <a:pPr lvl="1">
              <a:buNone/>
            </a:pPr>
            <a:r>
              <a:rPr lang="id-ID" dirty="0" smtClean="0"/>
              <a:t>	-</a:t>
            </a:r>
            <a:r>
              <a:rPr lang="id-ID" dirty="0" smtClean="0"/>
              <a:t>Nerves</a:t>
            </a:r>
          </a:p>
          <a:p>
            <a:pPr lvl="1">
              <a:buNone/>
            </a:pPr>
            <a:r>
              <a:rPr lang="id-ID" dirty="0" smtClean="0"/>
              <a:t>	</a:t>
            </a:r>
            <a:r>
              <a:rPr lang="en-US" dirty="0" smtClean="0"/>
              <a:t>-</a:t>
            </a:r>
            <a:r>
              <a:rPr lang="en-US" dirty="0" smtClean="0"/>
              <a:t>Neuromuscular junction; the area where</a:t>
            </a:r>
          </a:p>
          <a:p>
            <a:pPr lvl="1">
              <a:buNone/>
            </a:pPr>
            <a:r>
              <a:rPr lang="id-ID" dirty="0" smtClean="0"/>
              <a:t>	  </a:t>
            </a:r>
            <a:r>
              <a:rPr lang="en-US" dirty="0" smtClean="0"/>
              <a:t>muscle </a:t>
            </a:r>
            <a:r>
              <a:rPr lang="en-US" dirty="0" smtClean="0"/>
              <a:t>and nerve make connection</a:t>
            </a:r>
          </a:p>
          <a:p>
            <a:pPr lvl="1">
              <a:buNone/>
            </a:pPr>
            <a:r>
              <a:rPr lang="id-ID" dirty="0" smtClean="0"/>
              <a:t>	-</a:t>
            </a:r>
            <a:r>
              <a:rPr lang="id-ID" dirty="0" smtClean="0"/>
              <a:t>Motor or sensory cell-body</a:t>
            </a:r>
            <a:endParaRPr lang="id-ID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"/>
            <a:ext cx="3929090" cy="1257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1285860"/>
            <a:ext cx="3929090" cy="1263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71604" y="2500306"/>
            <a:ext cx="3929090" cy="1263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71604" y="3786190"/>
            <a:ext cx="3929090" cy="1263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71604" y="5000636"/>
            <a:ext cx="3890969" cy="1244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7" name="Picture 3" descr="SIT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071546"/>
            <a:ext cx="3643306" cy="5561762"/>
          </a:xfrm>
          <a:prstGeom prst="rect">
            <a:avLst/>
          </a:prstGeom>
          <a:noFill/>
        </p:spPr>
      </p:pic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3286116" y="214290"/>
            <a:ext cx="480612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IE" sz="2800" b="1" dirty="0"/>
              <a:t>Sites of lesions producing </a:t>
            </a:r>
            <a:endParaRPr lang="id-ID" sz="2800" b="1" dirty="0" smtClean="0"/>
          </a:p>
          <a:p>
            <a:r>
              <a:rPr lang="en-IE" sz="2800" b="1" dirty="0" smtClean="0"/>
              <a:t>neuromuscular </a:t>
            </a:r>
            <a:r>
              <a:rPr lang="en-IE" sz="2800" b="1" dirty="0"/>
              <a:t>pathology</a:t>
            </a:r>
            <a:endParaRPr lang="en-GB" sz="2800" b="1" dirty="0"/>
          </a:p>
        </p:txBody>
      </p:sp>
      <p:sp>
        <p:nvSpPr>
          <p:cNvPr id="36871" name="Text Box 7"/>
          <p:cNvSpPr txBox="1">
            <a:spLocks noChangeArrowheads="1"/>
          </p:cNvSpPr>
          <p:nvPr/>
        </p:nvSpPr>
        <p:spPr bwMode="auto">
          <a:xfrm>
            <a:off x="4267200" y="2209800"/>
            <a:ext cx="4876800" cy="3106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02000"/>
              </a:lnSpc>
            </a:pPr>
            <a:r>
              <a:rPr lang="ko-KR" altLang="en-US" sz="3200" dirty="0">
                <a:ea typeface="굴림" charset="-127"/>
                <a:cs typeface="Times New Roman" charset="0"/>
              </a:rPr>
              <a:t>Either the upper (1,2,3) or lower motor neurone pathway (4,5), </a:t>
            </a:r>
          </a:p>
          <a:p>
            <a:pPr>
              <a:lnSpc>
                <a:spcPct val="102000"/>
              </a:lnSpc>
            </a:pPr>
            <a:r>
              <a:rPr lang="ko-KR" altLang="en-US" sz="3200" dirty="0">
                <a:ea typeface="굴림" charset="-127"/>
                <a:cs typeface="Times New Roman" charset="0"/>
              </a:rPr>
              <a:t>N-M-J (6) or muscle (7) may be responsible </a:t>
            </a:r>
          </a:p>
          <a:p>
            <a:pPr>
              <a:lnSpc>
                <a:spcPct val="102000"/>
              </a:lnSpc>
            </a:pPr>
            <a:endParaRPr lang="ko-KR" altLang="en-US" sz="3200" dirty="0">
              <a:solidFill>
                <a:srgbClr val="FFFF00"/>
              </a:solidFill>
              <a:ea typeface="굴림" charset="-127"/>
              <a:cs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SIT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714356"/>
            <a:ext cx="3714744" cy="5670817"/>
          </a:xfrm>
          <a:prstGeom prst="rect">
            <a:avLst/>
          </a:prstGeom>
          <a:noFill/>
        </p:spPr>
      </p:pic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3786182" y="285728"/>
            <a:ext cx="476604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IE" sz="2800" b="1" dirty="0"/>
              <a:t>Sites of lesions </a:t>
            </a:r>
            <a:r>
              <a:rPr lang="en-IE" sz="2800" b="1" dirty="0" smtClean="0"/>
              <a:t>producing</a:t>
            </a:r>
            <a:endParaRPr lang="id-ID" sz="2800" b="1" dirty="0" smtClean="0"/>
          </a:p>
          <a:p>
            <a:r>
              <a:rPr lang="en-IE" sz="2800" b="1" dirty="0" smtClean="0"/>
              <a:t> </a:t>
            </a:r>
            <a:r>
              <a:rPr lang="en-IE" sz="2800" b="1" dirty="0"/>
              <a:t>neuromuscular pathology</a:t>
            </a:r>
            <a:endParaRPr lang="en-GB" sz="2800" b="1" dirty="0"/>
          </a:p>
        </p:txBody>
      </p:sp>
      <p:sp>
        <p:nvSpPr>
          <p:cNvPr id="37894" name="Text Box 6"/>
          <p:cNvSpPr txBox="1">
            <a:spLocks noChangeArrowheads="1"/>
          </p:cNvSpPr>
          <p:nvPr/>
        </p:nvSpPr>
        <p:spPr bwMode="auto">
          <a:xfrm>
            <a:off x="4000496" y="2428868"/>
            <a:ext cx="4895879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IE" dirty="0"/>
              <a:t>Commonest causes trauma or vascular</a:t>
            </a:r>
          </a:p>
          <a:p>
            <a:r>
              <a:rPr lang="en-IE" dirty="0"/>
              <a:t> accidents (1,2) or </a:t>
            </a:r>
            <a:r>
              <a:rPr lang="en-IE" dirty="0" err="1"/>
              <a:t>demyelination</a:t>
            </a:r>
            <a:r>
              <a:rPr lang="en-IE" dirty="0"/>
              <a:t> (2,3,4,5)</a:t>
            </a:r>
          </a:p>
          <a:p>
            <a:r>
              <a:rPr lang="en-IE" dirty="0"/>
              <a:t>neuronal degeneration (4), transmission </a:t>
            </a:r>
          </a:p>
          <a:p>
            <a:r>
              <a:rPr lang="en-IE" dirty="0"/>
              <a:t>defects (6) and membrane, </a:t>
            </a:r>
            <a:r>
              <a:rPr lang="en-IE" dirty="0" err="1"/>
              <a:t>fibrillary</a:t>
            </a:r>
            <a:r>
              <a:rPr lang="en-IE" dirty="0"/>
              <a:t> or metabolic lesions (7).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2074863" y="941388"/>
            <a:ext cx="38163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IE" sz="4400" b="1">
                <a:solidFill>
                  <a:srgbClr val="FF0000"/>
                </a:solidFill>
              </a:rPr>
              <a:t>The motor unit</a:t>
            </a:r>
            <a:endParaRPr lang="en-GB" sz="4400" b="1">
              <a:solidFill>
                <a:srgbClr val="FF0000"/>
              </a:solidFill>
            </a:endParaRPr>
          </a:p>
        </p:txBody>
      </p:sp>
      <p:sp>
        <p:nvSpPr>
          <p:cNvPr id="13315" name="Oval 3"/>
          <p:cNvSpPr>
            <a:spLocks noChangeArrowheads="1"/>
          </p:cNvSpPr>
          <p:nvPr/>
        </p:nvSpPr>
        <p:spPr bwMode="auto">
          <a:xfrm>
            <a:off x="228600" y="3162300"/>
            <a:ext cx="533400" cy="533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13321" name="Line 9"/>
          <p:cNvSpPr>
            <a:spLocks noChangeShapeType="1"/>
          </p:cNvSpPr>
          <p:nvPr/>
        </p:nvSpPr>
        <p:spPr bwMode="auto">
          <a:xfrm flipV="1">
            <a:off x="7696200" y="3124200"/>
            <a:ext cx="3048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d-ID"/>
          </a:p>
        </p:txBody>
      </p:sp>
      <p:sp>
        <p:nvSpPr>
          <p:cNvPr id="13324" name="Line 12"/>
          <p:cNvSpPr>
            <a:spLocks noChangeShapeType="1"/>
          </p:cNvSpPr>
          <p:nvPr/>
        </p:nvSpPr>
        <p:spPr bwMode="auto">
          <a:xfrm>
            <a:off x="7696200" y="3429000"/>
            <a:ext cx="3048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d-ID"/>
          </a:p>
        </p:txBody>
      </p:sp>
      <p:sp>
        <p:nvSpPr>
          <p:cNvPr id="13328" name="Text Box 16"/>
          <p:cNvSpPr txBox="1">
            <a:spLocks noChangeArrowheads="1"/>
          </p:cNvSpPr>
          <p:nvPr/>
        </p:nvSpPr>
        <p:spPr bwMode="auto">
          <a:xfrm>
            <a:off x="7315200" y="2632075"/>
            <a:ext cx="11604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IE"/>
              <a:t>NMJ</a:t>
            </a:r>
            <a:endParaRPr lang="en-GB"/>
          </a:p>
        </p:txBody>
      </p:sp>
      <p:sp>
        <p:nvSpPr>
          <p:cNvPr id="13329" name="AutoShape 17"/>
          <p:cNvSpPr>
            <a:spLocks noChangeArrowheads="1"/>
          </p:cNvSpPr>
          <p:nvPr/>
        </p:nvSpPr>
        <p:spPr bwMode="auto">
          <a:xfrm>
            <a:off x="8229600" y="3000372"/>
            <a:ext cx="914400" cy="914400"/>
          </a:xfrm>
          <a:prstGeom prst="bracketPair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13330" name="Text Box 18"/>
          <p:cNvSpPr txBox="1">
            <a:spLocks noChangeArrowheads="1"/>
          </p:cNvSpPr>
          <p:nvPr/>
        </p:nvSpPr>
        <p:spPr bwMode="auto">
          <a:xfrm>
            <a:off x="8518525" y="3089275"/>
            <a:ext cx="455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IE"/>
              <a:t>M</a:t>
            </a:r>
            <a:endParaRPr lang="en-GB"/>
          </a:p>
        </p:txBody>
      </p:sp>
      <p:sp>
        <p:nvSpPr>
          <p:cNvPr id="13332" name="Text Box 20"/>
          <p:cNvSpPr txBox="1">
            <a:spLocks noChangeArrowheads="1"/>
          </p:cNvSpPr>
          <p:nvPr/>
        </p:nvSpPr>
        <p:spPr bwMode="auto">
          <a:xfrm>
            <a:off x="0" y="2438400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IE"/>
              <a:t>Neurone</a:t>
            </a:r>
            <a:endParaRPr lang="en-GB"/>
          </a:p>
        </p:txBody>
      </p:sp>
      <p:sp>
        <p:nvSpPr>
          <p:cNvPr id="13333" name="Line 21"/>
          <p:cNvSpPr>
            <a:spLocks noChangeShapeType="1"/>
          </p:cNvSpPr>
          <p:nvPr/>
        </p:nvSpPr>
        <p:spPr bwMode="auto">
          <a:xfrm>
            <a:off x="838200" y="3429000"/>
            <a:ext cx="67818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d-ID"/>
          </a:p>
        </p:txBody>
      </p:sp>
      <p:sp>
        <p:nvSpPr>
          <p:cNvPr id="13334" name="Text Box 22"/>
          <p:cNvSpPr txBox="1">
            <a:spLocks noChangeArrowheads="1"/>
          </p:cNvSpPr>
          <p:nvPr/>
        </p:nvSpPr>
        <p:spPr bwMode="auto">
          <a:xfrm>
            <a:off x="3200400" y="2438400"/>
            <a:ext cx="938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IE"/>
              <a:t>Axon </a:t>
            </a:r>
            <a:endParaRPr lang="en-GB"/>
          </a:p>
        </p:txBody>
      </p:sp>
      <p:sp>
        <p:nvSpPr>
          <p:cNvPr id="13335" name="Text Box 23"/>
          <p:cNvSpPr txBox="1">
            <a:spLocks noChangeArrowheads="1"/>
          </p:cNvSpPr>
          <p:nvPr/>
        </p:nvSpPr>
        <p:spPr bwMode="auto">
          <a:xfrm>
            <a:off x="0" y="4521200"/>
            <a:ext cx="258445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IE" sz="2800" b="1" u="sng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Diseases of</a:t>
            </a:r>
          </a:p>
          <a:p>
            <a:r>
              <a:rPr lang="en-IE" sz="2800" b="1" u="sng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motor neurones</a:t>
            </a:r>
          </a:p>
          <a:p>
            <a:endParaRPr lang="en-GB"/>
          </a:p>
        </p:txBody>
      </p:sp>
      <p:sp>
        <p:nvSpPr>
          <p:cNvPr id="13336" name="Line 24"/>
          <p:cNvSpPr>
            <a:spLocks noChangeShapeType="1"/>
          </p:cNvSpPr>
          <p:nvPr/>
        </p:nvSpPr>
        <p:spPr bwMode="auto">
          <a:xfrm flipV="1">
            <a:off x="533400" y="3962400"/>
            <a:ext cx="0" cy="685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d-ID"/>
          </a:p>
        </p:txBody>
      </p:sp>
      <p:sp>
        <p:nvSpPr>
          <p:cNvPr id="13337" name="Text Box 25"/>
          <p:cNvSpPr txBox="1">
            <a:spLocks noChangeArrowheads="1"/>
          </p:cNvSpPr>
          <p:nvPr/>
        </p:nvSpPr>
        <p:spPr bwMode="auto">
          <a:xfrm>
            <a:off x="3032125" y="4537075"/>
            <a:ext cx="17399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IE"/>
              <a:t>Peripheral</a:t>
            </a:r>
          </a:p>
          <a:p>
            <a:r>
              <a:rPr lang="en-IE"/>
              <a:t>neuropathies</a:t>
            </a:r>
            <a:endParaRPr lang="en-GB"/>
          </a:p>
        </p:txBody>
      </p:sp>
      <p:sp>
        <p:nvSpPr>
          <p:cNvPr id="13338" name="Line 26"/>
          <p:cNvSpPr>
            <a:spLocks noChangeShapeType="1"/>
          </p:cNvSpPr>
          <p:nvPr/>
        </p:nvSpPr>
        <p:spPr bwMode="auto">
          <a:xfrm flipV="1">
            <a:off x="3733800" y="3429000"/>
            <a:ext cx="0" cy="9906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d-ID"/>
          </a:p>
        </p:txBody>
      </p:sp>
      <p:sp>
        <p:nvSpPr>
          <p:cNvPr id="13339" name="Text Box 27"/>
          <p:cNvSpPr txBox="1">
            <a:spLocks noChangeArrowheads="1"/>
          </p:cNvSpPr>
          <p:nvPr/>
        </p:nvSpPr>
        <p:spPr bwMode="auto">
          <a:xfrm>
            <a:off x="4702175" y="4114800"/>
            <a:ext cx="44418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IE" dirty="0"/>
              <a:t>Diseases of neuromuscular </a:t>
            </a:r>
          </a:p>
          <a:p>
            <a:r>
              <a:rPr lang="en-IE" dirty="0"/>
              <a:t>transmission</a:t>
            </a:r>
            <a:endParaRPr lang="en-GB" dirty="0"/>
          </a:p>
        </p:txBody>
      </p:sp>
      <p:sp>
        <p:nvSpPr>
          <p:cNvPr id="13340" name="Line 28"/>
          <p:cNvSpPr>
            <a:spLocks noChangeShapeType="1"/>
          </p:cNvSpPr>
          <p:nvPr/>
        </p:nvSpPr>
        <p:spPr bwMode="auto">
          <a:xfrm flipV="1">
            <a:off x="6096000" y="3581400"/>
            <a:ext cx="1371600" cy="6096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d-ID"/>
          </a:p>
        </p:txBody>
      </p:sp>
      <p:sp>
        <p:nvSpPr>
          <p:cNvPr id="13341" name="Text Box 29"/>
          <p:cNvSpPr txBox="1">
            <a:spLocks noChangeArrowheads="1"/>
          </p:cNvSpPr>
          <p:nvPr/>
        </p:nvSpPr>
        <p:spPr bwMode="auto">
          <a:xfrm>
            <a:off x="6456363" y="5715000"/>
            <a:ext cx="262731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IE"/>
              <a:t>Primary muscle</a:t>
            </a:r>
          </a:p>
          <a:p>
            <a:r>
              <a:rPr lang="en-IE"/>
              <a:t>disease: myopathies</a:t>
            </a:r>
            <a:endParaRPr lang="en-GB"/>
          </a:p>
        </p:txBody>
      </p:sp>
      <p:sp>
        <p:nvSpPr>
          <p:cNvPr id="13342" name="Line 30"/>
          <p:cNvSpPr>
            <a:spLocks noChangeShapeType="1"/>
          </p:cNvSpPr>
          <p:nvPr/>
        </p:nvSpPr>
        <p:spPr bwMode="auto">
          <a:xfrm flipV="1">
            <a:off x="8534400" y="4114800"/>
            <a:ext cx="0" cy="16002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02_10_058 Major categories in the path__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84250"/>
            <a:ext cx="9144000" cy="4889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500306"/>
            <a:ext cx="8229600" cy="1143000"/>
          </a:xfrm>
        </p:spPr>
        <p:txBody>
          <a:bodyPr/>
          <a:lstStyle/>
          <a:p>
            <a:r>
              <a:rPr lang="id-ID" dirty="0" smtClean="0"/>
              <a:t>MOTOR NEURON DISEASE</a:t>
            </a:r>
            <a:endParaRPr lang="id-ID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50000"/>
              </a:spcBef>
              <a:buNone/>
            </a:pPr>
            <a:r>
              <a:rPr lang="en-IE" sz="2800" dirty="0" smtClean="0"/>
              <a:t>~  generalised wasting &amp; </a:t>
            </a:r>
            <a:r>
              <a:rPr lang="en-IE" sz="2800" dirty="0" err="1" smtClean="0"/>
              <a:t>fasiculation</a:t>
            </a:r>
            <a:endParaRPr lang="en-IE" sz="2800" dirty="0" smtClean="0"/>
          </a:p>
          <a:p>
            <a:pPr>
              <a:spcBef>
                <a:spcPct val="50000"/>
              </a:spcBef>
              <a:buNone/>
            </a:pPr>
            <a:r>
              <a:rPr lang="en-IE" sz="2800" dirty="0" smtClean="0"/>
              <a:t>~  Bulbar muscle involvement common</a:t>
            </a:r>
          </a:p>
          <a:p>
            <a:pPr>
              <a:spcBef>
                <a:spcPct val="50000"/>
              </a:spcBef>
              <a:buNone/>
            </a:pPr>
            <a:r>
              <a:rPr lang="en-IE" sz="2800" dirty="0" smtClean="0"/>
              <a:t>~  Associated upper motor neurone </a:t>
            </a:r>
            <a:r>
              <a:rPr lang="id-ID" sz="2800" dirty="0" smtClean="0"/>
              <a:t> </a:t>
            </a:r>
          </a:p>
          <a:p>
            <a:pPr>
              <a:spcBef>
                <a:spcPct val="50000"/>
              </a:spcBef>
              <a:buNone/>
            </a:pPr>
            <a:r>
              <a:rPr lang="id-ID" sz="2800" dirty="0" smtClean="0"/>
              <a:t> </a:t>
            </a:r>
            <a:r>
              <a:rPr lang="id-ID" sz="2800" dirty="0" smtClean="0"/>
              <a:t>   </a:t>
            </a:r>
            <a:r>
              <a:rPr lang="en-IE" sz="2800" dirty="0" smtClean="0"/>
              <a:t>symptoms </a:t>
            </a:r>
            <a:r>
              <a:rPr lang="en-IE" sz="2800" dirty="0" smtClean="0"/>
              <a:t>and</a:t>
            </a:r>
            <a:r>
              <a:rPr lang="id-ID" sz="2800" dirty="0" smtClean="0"/>
              <a:t> </a:t>
            </a:r>
            <a:r>
              <a:rPr lang="en-IE" sz="2800" dirty="0" smtClean="0"/>
              <a:t>signs</a:t>
            </a:r>
            <a:endParaRPr lang="en-IE" sz="2800" dirty="0" smtClean="0"/>
          </a:p>
          <a:p>
            <a:pPr>
              <a:spcBef>
                <a:spcPct val="50000"/>
              </a:spcBef>
              <a:buNone/>
            </a:pPr>
            <a:r>
              <a:rPr lang="en-IE" sz="2800" dirty="0" smtClean="0"/>
              <a:t>~ No sensory symptoms</a:t>
            </a:r>
          </a:p>
          <a:p>
            <a:pPr>
              <a:spcBef>
                <a:spcPct val="50000"/>
              </a:spcBef>
              <a:buNone/>
            </a:pPr>
            <a:r>
              <a:rPr lang="en-IE" sz="2800" dirty="0" smtClean="0"/>
              <a:t>~  Steadily progressive and fatal</a:t>
            </a:r>
          </a:p>
          <a:p>
            <a:pPr>
              <a:buNone/>
            </a:pPr>
            <a:endParaRPr lang="id-ID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sz="4000" dirty="0" smtClean="0">
                <a:solidFill>
                  <a:srgbClr val="FFC000"/>
                </a:solidFill>
              </a:rPr>
              <a:t>A</a:t>
            </a:r>
            <a:r>
              <a:rPr lang="id-ID" sz="4000" dirty="0" smtClean="0">
                <a:solidFill>
                  <a:srgbClr val="FFC000"/>
                </a:solidFill>
              </a:rPr>
              <a:t>myotropic </a:t>
            </a:r>
            <a:r>
              <a:rPr lang="en-IE" sz="4000" dirty="0" smtClean="0">
                <a:solidFill>
                  <a:srgbClr val="FFC000"/>
                </a:solidFill>
              </a:rPr>
              <a:t>L</a:t>
            </a:r>
            <a:r>
              <a:rPr lang="id-ID" sz="4000" dirty="0" smtClean="0">
                <a:solidFill>
                  <a:srgbClr val="FFC000"/>
                </a:solidFill>
              </a:rPr>
              <a:t>ateral </a:t>
            </a:r>
            <a:r>
              <a:rPr lang="en-IE" sz="4000" dirty="0" smtClean="0">
                <a:solidFill>
                  <a:srgbClr val="FFC000"/>
                </a:solidFill>
              </a:rPr>
              <a:t>S</a:t>
            </a:r>
            <a:r>
              <a:rPr lang="id-ID" sz="4000" dirty="0" smtClean="0">
                <a:solidFill>
                  <a:srgbClr val="FFC000"/>
                </a:solidFill>
              </a:rPr>
              <a:t>clerosis</a:t>
            </a:r>
            <a:endParaRPr lang="id-ID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6" name="Text Box 4"/>
          <p:cNvSpPr txBox="1">
            <a:spLocks noChangeArrowheads="1"/>
          </p:cNvSpPr>
          <p:nvPr/>
        </p:nvSpPr>
        <p:spPr bwMode="auto">
          <a:xfrm>
            <a:off x="250825" y="374650"/>
            <a:ext cx="8893175" cy="5663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 algn="ctr"/>
            <a:r>
              <a:rPr lang="en-IE" sz="4000" b="1" u="sng" dirty="0"/>
              <a:t>Clinical </a:t>
            </a:r>
            <a:r>
              <a:rPr lang="en-IE" sz="4000" b="1" u="sng" dirty="0" smtClean="0"/>
              <a:t>presentation</a:t>
            </a:r>
            <a:endParaRPr lang="en-IE" sz="4000" b="1" u="sng" dirty="0"/>
          </a:p>
          <a:p>
            <a:pPr marL="457200" indent="-457200"/>
            <a:endParaRPr lang="en-IE" sz="4400" b="1" dirty="0"/>
          </a:p>
          <a:p>
            <a:pPr marL="457200" indent="-457200">
              <a:buFontTx/>
              <a:buChar char="•"/>
            </a:pPr>
            <a:r>
              <a:rPr lang="en-IE" sz="2800" dirty="0" smtClean="0"/>
              <a:t>Selective </a:t>
            </a:r>
            <a:r>
              <a:rPr lang="en-IE" sz="2800" dirty="0"/>
              <a:t>loss of LMN from </a:t>
            </a:r>
            <a:r>
              <a:rPr lang="en-IE" sz="2800" dirty="0" err="1"/>
              <a:t>pons</a:t>
            </a:r>
            <a:r>
              <a:rPr lang="en-IE" sz="2800" dirty="0"/>
              <a:t>, medulla and </a:t>
            </a:r>
          </a:p>
          <a:p>
            <a:pPr marL="457200" indent="-457200"/>
            <a:r>
              <a:rPr lang="id-ID" sz="2800" dirty="0" smtClean="0"/>
              <a:t>    </a:t>
            </a:r>
            <a:r>
              <a:rPr lang="en-IE" sz="2800" dirty="0" smtClean="0"/>
              <a:t>spinal </a:t>
            </a:r>
            <a:r>
              <a:rPr lang="en-IE" sz="2800" dirty="0"/>
              <a:t>cord, together with loss of UMN from the brain</a:t>
            </a:r>
          </a:p>
          <a:p>
            <a:pPr marL="457200" indent="-457200">
              <a:buFontTx/>
              <a:buChar char="•"/>
            </a:pPr>
            <a:r>
              <a:rPr lang="en-IE" sz="2800" dirty="0" smtClean="0"/>
              <a:t>Clinical </a:t>
            </a:r>
            <a:r>
              <a:rPr lang="en-IE" sz="2800" dirty="0"/>
              <a:t>picture varies depending on </a:t>
            </a:r>
            <a:r>
              <a:rPr lang="en-IE" sz="2800" dirty="0" smtClean="0"/>
              <a:t>whether </a:t>
            </a:r>
            <a:r>
              <a:rPr lang="en-IE" sz="2800" dirty="0"/>
              <a:t>:</a:t>
            </a:r>
          </a:p>
          <a:p>
            <a:pPr marL="914400" lvl="1" indent="-457200">
              <a:buFontTx/>
              <a:buAutoNum type="alphaLcParenR"/>
            </a:pPr>
            <a:r>
              <a:rPr lang="en-IE" sz="2800" dirty="0"/>
              <a:t>upper or lower motor neurones are predominantly </a:t>
            </a:r>
            <a:r>
              <a:rPr lang="en-IE" sz="2800" dirty="0" smtClean="0"/>
              <a:t>involved</a:t>
            </a:r>
            <a:endParaRPr lang="en-IE" sz="2800" dirty="0"/>
          </a:p>
          <a:p>
            <a:pPr marL="914400" lvl="1" indent="-457200">
              <a:buFontTx/>
              <a:buAutoNum type="alphaLcParenR"/>
            </a:pPr>
            <a:r>
              <a:rPr lang="en-IE" sz="2800" dirty="0"/>
              <a:t> Which muscles are most affected</a:t>
            </a:r>
          </a:p>
          <a:p>
            <a:pPr marL="914400" lvl="1" indent="-457200">
              <a:buFontTx/>
              <a:buAutoNum type="alphaLcParenR"/>
            </a:pPr>
            <a:r>
              <a:rPr lang="en-IE" sz="2800" dirty="0"/>
              <a:t>The rate of cell loss</a:t>
            </a:r>
          </a:p>
          <a:p>
            <a:pPr marL="457200" indent="-457200"/>
            <a:endParaRPr lang="en-IE" sz="3200" dirty="0"/>
          </a:p>
          <a:p>
            <a:pPr marL="457200" indent="-457200"/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mus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43042" y="263139"/>
            <a:ext cx="5643602" cy="64180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506413" y="533400"/>
            <a:ext cx="8637587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IE" sz="4000" b="1" dirty="0">
                <a:solidFill>
                  <a:srgbClr val="FF0000"/>
                </a:solidFill>
              </a:rPr>
              <a:t>Aetiology of ALS</a:t>
            </a:r>
          </a:p>
          <a:p>
            <a:endParaRPr lang="id-ID" sz="2800" dirty="0" smtClean="0"/>
          </a:p>
          <a:p>
            <a:r>
              <a:rPr lang="en-IE" sz="2800" dirty="0" smtClean="0"/>
              <a:t>~  </a:t>
            </a:r>
            <a:r>
              <a:rPr lang="en-IE" sz="2800" dirty="0"/>
              <a:t>cause unknown</a:t>
            </a:r>
          </a:p>
          <a:p>
            <a:r>
              <a:rPr lang="en-IE" sz="2800" dirty="0" smtClean="0"/>
              <a:t>~  </a:t>
            </a:r>
            <a:r>
              <a:rPr lang="en-IE" sz="2800" dirty="0"/>
              <a:t>5-10% AD and in familial cases usually starts </a:t>
            </a:r>
            <a:r>
              <a:rPr lang="id-ID" sz="2800" dirty="0" smtClean="0"/>
              <a:t> </a:t>
            </a:r>
          </a:p>
          <a:p>
            <a:r>
              <a:rPr lang="id-ID" sz="2800" dirty="0" smtClean="0"/>
              <a:t>    </a:t>
            </a:r>
            <a:r>
              <a:rPr lang="en-IE" sz="2800" dirty="0" smtClean="0"/>
              <a:t>10 </a:t>
            </a:r>
            <a:r>
              <a:rPr lang="en-IE" sz="2800" dirty="0"/>
              <a:t>years </a:t>
            </a:r>
            <a:r>
              <a:rPr lang="en-IE" sz="2800" dirty="0" smtClean="0"/>
              <a:t>earlier </a:t>
            </a:r>
            <a:r>
              <a:rPr lang="en-IE" sz="2800" dirty="0"/>
              <a:t>than sporadic cases</a:t>
            </a:r>
          </a:p>
          <a:p>
            <a:r>
              <a:rPr lang="en-IE" sz="2800" dirty="0" smtClean="0"/>
              <a:t>~  </a:t>
            </a:r>
            <a:r>
              <a:rPr lang="en-IE" sz="2800" dirty="0"/>
              <a:t>Mutations in the Cu/Zn superoxide dismutase </a:t>
            </a:r>
            <a:endParaRPr lang="id-ID" sz="2800" dirty="0" smtClean="0"/>
          </a:p>
          <a:p>
            <a:r>
              <a:rPr lang="id-ID" sz="2800" dirty="0"/>
              <a:t> </a:t>
            </a:r>
            <a:r>
              <a:rPr lang="id-ID" sz="2800" dirty="0" smtClean="0"/>
              <a:t>   </a:t>
            </a:r>
            <a:r>
              <a:rPr lang="en-IE" sz="2800" dirty="0" smtClean="0"/>
              <a:t>gene </a:t>
            </a:r>
            <a:r>
              <a:rPr lang="en-IE" sz="2800" dirty="0"/>
              <a:t>on Ch 21q </a:t>
            </a:r>
            <a:r>
              <a:rPr lang="en-IE" sz="2800" dirty="0" smtClean="0"/>
              <a:t>accounts </a:t>
            </a:r>
            <a:r>
              <a:rPr lang="en-IE" sz="2800" dirty="0"/>
              <a:t>for 25% of all </a:t>
            </a:r>
            <a:endParaRPr lang="id-ID" sz="2800" dirty="0" smtClean="0"/>
          </a:p>
          <a:p>
            <a:r>
              <a:rPr lang="id-ID" sz="2800" dirty="0"/>
              <a:t> </a:t>
            </a:r>
            <a:r>
              <a:rPr lang="id-ID" sz="2800" dirty="0" smtClean="0"/>
              <a:t>   </a:t>
            </a:r>
            <a:r>
              <a:rPr lang="en-IE" sz="2800" dirty="0" smtClean="0"/>
              <a:t>familial </a:t>
            </a:r>
            <a:r>
              <a:rPr lang="en-IE" sz="2800" dirty="0"/>
              <a:t>cases</a:t>
            </a:r>
          </a:p>
          <a:p>
            <a:r>
              <a:rPr lang="en-IE" sz="2800" dirty="0" smtClean="0"/>
              <a:t>~  </a:t>
            </a:r>
            <a:r>
              <a:rPr lang="en-IE" sz="2800" dirty="0"/>
              <a:t>Mutations of the </a:t>
            </a:r>
            <a:r>
              <a:rPr lang="en-IE" sz="2800" dirty="0" err="1"/>
              <a:t>neurofilament</a:t>
            </a:r>
            <a:r>
              <a:rPr lang="en-IE" sz="2800" dirty="0"/>
              <a:t> heavy </a:t>
            </a:r>
          </a:p>
          <a:p>
            <a:r>
              <a:rPr lang="en-IE" sz="2800" dirty="0" smtClean="0"/>
              <a:t>~  </a:t>
            </a:r>
            <a:r>
              <a:rPr lang="en-IE" sz="2800" dirty="0"/>
              <a:t>Tunisian ALS uncommon AR disease linked to </a:t>
            </a:r>
            <a:r>
              <a:rPr lang="id-ID" sz="2800" dirty="0" smtClean="0"/>
              <a:t> </a:t>
            </a:r>
          </a:p>
          <a:p>
            <a:r>
              <a:rPr lang="id-ID" sz="2800" dirty="0"/>
              <a:t> </a:t>
            </a:r>
            <a:r>
              <a:rPr lang="id-ID" sz="2800" dirty="0" smtClean="0"/>
              <a:t>   </a:t>
            </a:r>
            <a:r>
              <a:rPr lang="en-IE" sz="2800" dirty="0" smtClean="0"/>
              <a:t>2q33-q35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2074863" y="941388"/>
            <a:ext cx="38163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IE" sz="4400" b="1">
                <a:solidFill>
                  <a:srgbClr val="FF0000"/>
                </a:solidFill>
              </a:rPr>
              <a:t>The motor unit</a:t>
            </a:r>
            <a:endParaRPr lang="en-GB" sz="4400" b="1">
              <a:solidFill>
                <a:srgbClr val="FF0000"/>
              </a:solidFill>
            </a:endParaRPr>
          </a:p>
        </p:txBody>
      </p:sp>
      <p:sp>
        <p:nvSpPr>
          <p:cNvPr id="38915" name="Oval 3"/>
          <p:cNvSpPr>
            <a:spLocks noChangeArrowheads="1"/>
          </p:cNvSpPr>
          <p:nvPr/>
        </p:nvSpPr>
        <p:spPr bwMode="auto">
          <a:xfrm>
            <a:off x="228600" y="3162300"/>
            <a:ext cx="533400" cy="533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38916" name="Line 4"/>
          <p:cNvSpPr>
            <a:spLocks noChangeShapeType="1"/>
          </p:cNvSpPr>
          <p:nvPr/>
        </p:nvSpPr>
        <p:spPr bwMode="auto">
          <a:xfrm flipV="1">
            <a:off x="7696200" y="3124200"/>
            <a:ext cx="3048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d-ID"/>
          </a:p>
        </p:txBody>
      </p:sp>
      <p:sp>
        <p:nvSpPr>
          <p:cNvPr id="38917" name="Line 5"/>
          <p:cNvSpPr>
            <a:spLocks noChangeShapeType="1"/>
          </p:cNvSpPr>
          <p:nvPr/>
        </p:nvSpPr>
        <p:spPr bwMode="auto">
          <a:xfrm>
            <a:off x="7696200" y="3429000"/>
            <a:ext cx="3048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d-ID"/>
          </a:p>
        </p:txBody>
      </p:sp>
      <p:sp>
        <p:nvSpPr>
          <p:cNvPr id="38919" name="Text Box 7"/>
          <p:cNvSpPr txBox="1">
            <a:spLocks noChangeArrowheads="1"/>
          </p:cNvSpPr>
          <p:nvPr/>
        </p:nvSpPr>
        <p:spPr bwMode="auto">
          <a:xfrm>
            <a:off x="7315200" y="2632075"/>
            <a:ext cx="11604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IE"/>
              <a:t>NMJ</a:t>
            </a:r>
            <a:endParaRPr lang="en-GB"/>
          </a:p>
        </p:txBody>
      </p:sp>
      <p:sp>
        <p:nvSpPr>
          <p:cNvPr id="38920" name="AutoShape 8"/>
          <p:cNvSpPr>
            <a:spLocks noChangeArrowheads="1"/>
          </p:cNvSpPr>
          <p:nvPr/>
        </p:nvSpPr>
        <p:spPr bwMode="auto">
          <a:xfrm>
            <a:off x="8229600" y="2971800"/>
            <a:ext cx="914400" cy="914400"/>
          </a:xfrm>
          <a:prstGeom prst="bracketPair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38921" name="Text Box 9"/>
          <p:cNvSpPr txBox="1">
            <a:spLocks noChangeArrowheads="1"/>
          </p:cNvSpPr>
          <p:nvPr/>
        </p:nvSpPr>
        <p:spPr bwMode="auto">
          <a:xfrm>
            <a:off x="8518525" y="3089275"/>
            <a:ext cx="455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IE"/>
              <a:t>M</a:t>
            </a:r>
            <a:endParaRPr lang="en-GB"/>
          </a:p>
        </p:txBody>
      </p:sp>
      <p:sp>
        <p:nvSpPr>
          <p:cNvPr id="38922" name="Text Box 10"/>
          <p:cNvSpPr txBox="1">
            <a:spLocks noChangeArrowheads="1"/>
          </p:cNvSpPr>
          <p:nvPr/>
        </p:nvSpPr>
        <p:spPr bwMode="auto">
          <a:xfrm>
            <a:off x="0" y="2438400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IE"/>
              <a:t>Neurone</a:t>
            </a:r>
            <a:endParaRPr lang="en-GB"/>
          </a:p>
        </p:txBody>
      </p:sp>
      <p:sp>
        <p:nvSpPr>
          <p:cNvPr id="38923" name="Line 11"/>
          <p:cNvSpPr>
            <a:spLocks noChangeShapeType="1"/>
          </p:cNvSpPr>
          <p:nvPr/>
        </p:nvSpPr>
        <p:spPr bwMode="auto">
          <a:xfrm>
            <a:off x="838200" y="3429000"/>
            <a:ext cx="67818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d-ID"/>
          </a:p>
        </p:txBody>
      </p:sp>
      <p:sp>
        <p:nvSpPr>
          <p:cNvPr id="38924" name="Text Box 12"/>
          <p:cNvSpPr txBox="1">
            <a:spLocks noChangeArrowheads="1"/>
          </p:cNvSpPr>
          <p:nvPr/>
        </p:nvSpPr>
        <p:spPr bwMode="auto">
          <a:xfrm>
            <a:off x="3200400" y="2438400"/>
            <a:ext cx="938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IE"/>
              <a:t>Axon </a:t>
            </a:r>
            <a:endParaRPr lang="en-GB"/>
          </a:p>
        </p:txBody>
      </p:sp>
      <p:sp>
        <p:nvSpPr>
          <p:cNvPr id="38925" name="Text Box 13"/>
          <p:cNvSpPr txBox="1">
            <a:spLocks noChangeArrowheads="1"/>
          </p:cNvSpPr>
          <p:nvPr/>
        </p:nvSpPr>
        <p:spPr bwMode="auto">
          <a:xfrm>
            <a:off x="0" y="4572000"/>
            <a:ext cx="20875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IE"/>
              <a:t>Diseases of</a:t>
            </a:r>
          </a:p>
          <a:p>
            <a:r>
              <a:rPr lang="en-IE"/>
              <a:t>motor neurones</a:t>
            </a:r>
            <a:endParaRPr lang="en-GB"/>
          </a:p>
        </p:txBody>
      </p:sp>
      <p:sp>
        <p:nvSpPr>
          <p:cNvPr id="38926" name="Line 14"/>
          <p:cNvSpPr>
            <a:spLocks noChangeShapeType="1"/>
          </p:cNvSpPr>
          <p:nvPr/>
        </p:nvSpPr>
        <p:spPr bwMode="auto">
          <a:xfrm flipV="1">
            <a:off x="533400" y="3962400"/>
            <a:ext cx="0" cy="685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d-ID"/>
          </a:p>
        </p:txBody>
      </p:sp>
      <p:sp>
        <p:nvSpPr>
          <p:cNvPr id="38927" name="Text Box 15"/>
          <p:cNvSpPr txBox="1">
            <a:spLocks noChangeArrowheads="1"/>
          </p:cNvSpPr>
          <p:nvPr/>
        </p:nvSpPr>
        <p:spPr bwMode="auto">
          <a:xfrm>
            <a:off x="2714612" y="4572008"/>
            <a:ext cx="1998663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IE" sz="2800" u="sng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Peripheral</a:t>
            </a:r>
          </a:p>
          <a:p>
            <a:r>
              <a:rPr lang="en-IE" sz="2800" u="sng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neuropathies</a:t>
            </a:r>
            <a:endParaRPr lang="en-GB" sz="2800" u="sng" dirty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38928" name="Line 16"/>
          <p:cNvSpPr>
            <a:spLocks noChangeShapeType="1"/>
          </p:cNvSpPr>
          <p:nvPr/>
        </p:nvSpPr>
        <p:spPr bwMode="auto">
          <a:xfrm flipV="1">
            <a:off x="3733800" y="3429000"/>
            <a:ext cx="0" cy="9906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d-ID"/>
          </a:p>
        </p:txBody>
      </p:sp>
      <p:sp>
        <p:nvSpPr>
          <p:cNvPr id="38929" name="Text Box 17"/>
          <p:cNvSpPr txBox="1">
            <a:spLocks noChangeArrowheads="1"/>
          </p:cNvSpPr>
          <p:nvPr/>
        </p:nvSpPr>
        <p:spPr bwMode="auto">
          <a:xfrm>
            <a:off x="5273647" y="4214818"/>
            <a:ext cx="387035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IE"/>
              <a:t>Diseases of neuromuscular </a:t>
            </a:r>
          </a:p>
          <a:p>
            <a:r>
              <a:rPr lang="en-IE"/>
              <a:t>transmission</a:t>
            </a:r>
            <a:endParaRPr lang="en-GB"/>
          </a:p>
        </p:txBody>
      </p:sp>
      <p:sp>
        <p:nvSpPr>
          <p:cNvPr id="38930" name="Line 18"/>
          <p:cNvSpPr>
            <a:spLocks noChangeShapeType="1"/>
          </p:cNvSpPr>
          <p:nvPr/>
        </p:nvSpPr>
        <p:spPr bwMode="auto">
          <a:xfrm flipV="1">
            <a:off x="6096000" y="3581400"/>
            <a:ext cx="1371600" cy="6096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d-ID"/>
          </a:p>
        </p:txBody>
      </p:sp>
      <p:sp>
        <p:nvSpPr>
          <p:cNvPr id="38931" name="Text Box 19"/>
          <p:cNvSpPr txBox="1">
            <a:spLocks noChangeArrowheads="1"/>
          </p:cNvSpPr>
          <p:nvPr/>
        </p:nvSpPr>
        <p:spPr bwMode="auto">
          <a:xfrm>
            <a:off x="6456363" y="5715000"/>
            <a:ext cx="268763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IE"/>
              <a:t>Primary muscle</a:t>
            </a:r>
          </a:p>
          <a:p>
            <a:r>
              <a:rPr lang="en-IE"/>
              <a:t>disease|: myopathies</a:t>
            </a:r>
            <a:endParaRPr lang="en-GB"/>
          </a:p>
        </p:txBody>
      </p:sp>
      <p:sp>
        <p:nvSpPr>
          <p:cNvPr id="38932" name="Line 20"/>
          <p:cNvSpPr>
            <a:spLocks noChangeShapeType="1"/>
          </p:cNvSpPr>
          <p:nvPr/>
        </p:nvSpPr>
        <p:spPr bwMode="auto">
          <a:xfrm flipV="1">
            <a:off x="8534400" y="4114800"/>
            <a:ext cx="0" cy="16002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642910" y="1000108"/>
            <a:ext cx="8077200" cy="4955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IE" sz="4000" b="1" dirty="0"/>
              <a:t>Peripheral neuropathy</a:t>
            </a:r>
          </a:p>
          <a:p>
            <a:endParaRPr lang="en-IE" sz="4000" b="1" dirty="0"/>
          </a:p>
          <a:p>
            <a:r>
              <a:rPr lang="en-IE" sz="2800" dirty="0"/>
              <a:t>~  Axonal or </a:t>
            </a:r>
            <a:r>
              <a:rPr lang="en-IE" sz="2800" dirty="0" err="1"/>
              <a:t>demyelinating</a:t>
            </a:r>
            <a:endParaRPr lang="en-IE" sz="2800" dirty="0"/>
          </a:p>
          <a:p>
            <a:r>
              <a:rPr lang="en-IE" sz="2800" dirty="0" smtClean="0"/>
              <a:t>~  </a:t>
            </a:r>
            <a:r>
              <a:rPr lang="en-IE" sz="2800" dirty="0"/>
              <a:t>Neurotransmission most impaired</a:t>
            </a:r>
            <a:r>
              <a:rPr lang="en-IE" sz="4000" b="1" dirty="0"/>
              <a:t> </a:t>
            </a:r>
            <a:r>
              <a:rPr lang="en-IE" sz="2800" dirty="0"/>
              <a:t>in long </a:t>
            </a:r>
            <a:r>
              <a:rPr lang="id-ID" sz="2800" dirty="0" smtClean="0"/>
              <a:t> </a:t>
            </a:r>
          </a:p>
          <a:p>
            <a:r>
              <a:rPr lang="id-ID" sz="2800" dirty="0"/>
              <a:t> </a:t>
            </a:r>
            <a:r>
              <a:rPr lang="id-ID" sz="2800" dirty="0" smtClean="0"/>
              <a:t>   </a:t>
            </a:r>
            <a:r>
              <a:rPr lang="en-IE" sz="2800" dirty="0" smtClean="0"/>
              <a:t>nerves </a:t>
            </a:r>
            <a:r>
              <a:rPr lang="en-IE" sz="2800" dirty="0"/>
              <a:t>because nerve impulse confronted </a:t>
            </a:r>
            <a:endParaRPr lang="id-ID" sz="2800" dirty="0" smtClean="0"/>
          </a:p>
          <a:p>
            <a:r>
              <a:rPr lang="id-ID" sz="2800" dirty="0"/>
              <a:t> </a:t>
            </a:r>
            <a:r>
              <a:rPr lang="id-ID" sz="2800" dirty="0" smtClean="0"/>
              <a:t>   </a:t>
            </a:r>
            <a:r>
              <a:rPr lang="en-IE" sz="2800" dirty="0" smtClean="0"/>
              <a:t>by </a:t>
            </a:r>
            <a:r>
              <a:rPr lang="en-IE" sz="2800" dirty="0"/>
              <a:t>a greater </a:t>
            </a:r>
            <a:r>
              <a:rPr lang="en-IE" sz="2800" dirty="0" smtClean="0"/>
              <a:t>number</a:t>
            </a:r>
            <a:r>
              <a:rPr lang="id-ID" sz="2800" dirty="0" smtClean="0"/>
              <a:t> </a:t>
            </a:r>
            <a:r>
              <a:rPr lang="en-IE" sz="2800" dirty="0" smtClean="0"/>
              <a:t>of </a:t>
            </a:r>
            <a:r>
              <a:rPr lang="en-IE" sz="2800" dirty="0" err="1"/>
              <a:t>demyelinated</a:t>
            </a:r>
            <a:r>
              <a:rPr lang="en-IE" sz="2800" dirty="0"/>
              <a:t> </a:t>
            </a:r>
            <a:endParaRPr lang="id-ID" sz="2800" dirty="0" smtClean="0"/>
          </a:p>
          <a:p>
            <a:r>
              <a:rPr lang="id-ID" sz="2800" dirty="0"/>
              <a:t> </a:t>
            </a:r>
            <a:r>
              <a:rPr lang="id-ID" sz="2800" dirty="0" smtClean="0"/>
              <a:t>   </a:t>
            </a:r>
            <a:r>
              <a:rPr lang="en-IE" sz="2800" dirty="0" smtClean="0"/>
              <a:t>segments</a:t>
            </a:r>
            <a:endParaRPr lang="en-IE" sz="2800" dirty="0"/>
          </a:p>
          <a:p>
            <a:r>
              <a:rPr lang="en-IE" sz="2800" dirty="0" smtClean="0"/>
              <a:t>~  </a:t>
            </a:r>
            <a:r>
              <a:rPr lang="en-IE" sz="2800" dirty="0"/>
              <a:t>Therefore symptoms distal in distribution</a:t>
            </a:r>
          </a:p>
          <a:p>
            <a:r>
              <a:rPr lang="en-IE" sz="2800" dirty="0"/>
              <a:t>~  Affects legs and feet more than arm and </a:t>
            </a:r>
            <a:endParaRPr lang="id-ID" sz="2800" dirty="0" smtClean="0"/>
          </a:p>
          <a:p>
            <a:r>
              <a:rPr lang="id-ID" sz="2800" dirty="0"/>
              <a:t> </a:t>
            </a:r>
            <a:r>
              <a:rPr lang="id-ID" sz="2800" dirty="0" smtClean="0"/>
              <a:t>   </a:t>
            </a:r>
            <a:r>
              <a:rPr lang="en-IE" sz="2800" dirty="0" smtClean="0"/>
              <a:t>hand</a:t>
            </a:r>
            <a:endParaRPr lang="en-IE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Oval 2"/>
          <p:cNvSpPr>
            <a:spLocks noChangeArrowheads="1"/>
          </p:cNvSpPr>
          <p:nvPr/>
        </p:nvSpPr>
        <p:spPr bwMode="auto">
          <a:xfrm>
            <a:off x="609600" y="1219200"/>
            <a:ext cx="2895600" cy="1828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28677" name="Freeform 5"/>
          <p:cNvSpPr>
            <a:spLocks/>
          </p:cNvSpPr>
          <p:nvPr/>
        </p:nvSpPr>
        <p:spPr bwMode="auto">
          <a:xfrm>
            <a:off x="989013" y="1443038"/>
            <a:ext cx="1889125" cy="1433512"/>
          </a:xfrm>
          <a:custGeom>
            <a:avLst/>
            <a:gdLst/>
            <a:ahLst/>
            <a:cxnLst>
              <a:cxn ang="0">
                <a:pos x="227" y="404"/>
              </a:cxn>
              <a:cxn ang="0">
                <a:pos x="217" y="337"/>
              </a:cxn>
              <a:cxn ang="0">
                <a:pos x="189" y="309"/>
              </a:cxn>
              <a:cxn ang="0">
                <a:pos x="151" y="215"/>
              </a:cxn>
              <a:cxn ang="0">
                <a:pos x="236" y="54"/>
              </a:cxn>
              <a:cxn ang="0">
                <a:pos x="265" y="92"/>
              </a:cxn>
              <a:cxn ang="0">
                <a:pos x="283" y="130"/>
              </a:cxn>
              <a:cxn ang="0">
                <a:pos x="350" y="158"/>
              </a:cxn>
              <a:cxn ang="0">
                <a:pos x="416" y="205"/>
              </a:cxn>
              <a:cxn ang="0">
                <a:pos x="463" y="262"/>
              </a:cxn>
              <a:cxn ang="0">
                <a:pos x="690" y="290"/>
              </a:cxn>
              <a:cxn ang="0">
                <a:pos x="954" y="205"/>
              </a:cxn>
              <a:cxn ang="0">
                <a:pos x="1067" y="73"/>
              </a:cxn>
              <a:cxn ang="0">
                <a:pos x="1171" y="64"/>
              </a:cxn>
              <a:cxn ang="0">
                <a:pos x="1133" y="205"/>
              </a:cxn>
              <a:cxn ang="0">
                <a:pos x="1114" y="234"/>
              </a:cxn>
              <a:cxn ang="0">
                <a:pos x="1077" y="271"/>
              </a:cxn>
              <a:cxn ang="0">
                <a:pos x="1011" y="404"/>
              </a:cxn>
              <a:cxn ang="0">
                <a:pos x="1086" y="658"/>
              </a:cxn>
              <a:cxn ang="0">
                <a:pos x="1124" y="753"/>
              </a:cxn>
              <a:cxn ang="0">
                <a:pos x="954" y="876"/>
              </a:cxn>
              <a:cxn ang="0">
                <a:pos x="859" y="725"/>
              </a:cxn>
              <a:cxn ang="0">
                <a:pos x="850" y="668"/>
              </a:cxn>
              <a:cxn ang="0">
                <a:pos x="538" y="564"/>
              </a:cxn>
              <a:cxn ang="0">
                <a:pos x="293" y="611"/>
              </a:cxn>
              <a:cxn ang="0">
                <a:pos x="208" y="725"/>
              </a:cxn>
              <a:cxn ang="0">
                <a:pos x="151" y="791"/>
              </a:cxn>
              <a:cxn ang="0">
                <a:pos x="95" y="800"/>
              </a:cxn>
              <a:cxn ang="0">
                <a:pos x="0" y="706"/>
              </a:cxn>
              <a:cxn ang="0">
                <a:pos x="161" y="573"/>
              </a:cxn>
              <a:cxn ang="0">
                <a:pos x="199" y="451"/>
              </a:cxn>
              <a:cxn ang="0">
                <a:pos x="227" y="404"/>
              </a:cxn>
            </a:cxnLst>
            <a:rect l="0" t="0" r="r" b="b"/>
            <a:pathLst>
              <a:path w="1190" h="903">
                <a:moveTo>
                  <a:pt x="227" y="404"/>
                </a:moveTo>
                <a:cubicBezTo>
                  <a:pt x="224" y="382"/>
                  <a:pt x="225" y="358"/>
                  <a:pt x="217" y="337"/>
                </a:cubicBezTo>
                <a:cubicBezTo>
                  <a:pt x="212" y="325"/>
                  <a:pt x="196" y="320"/>
                  <a:pt x="189" y="309"/>
                </a:cubicBezTo>
                <a:cubicBezTo>
                  <a:pt x="172" y="284"/>
                  <a:pt x="161" y="244"/>
                  <a:pt x="151" y="215"/>
                </a:cubicBezTo>
                <a:cubicBezTo>
                  <a:pt x="163" y="103"/>
                  <a:pt x="130" y="0"/>
                  <a:pt x="236" y="54"/>
                </a:cubicBezTo>
                <a:cubicBezTo>
                  <a:pt x="246" y="67"/>
                  <a:pt x="257" y="78"/>
                  <a:pt x="265" y="92"/>
                </a:cubicBezTo>
                <a:cubicBezTo>
                  <a:pt x="272" y="104"/>
                  <a:pt x="272" y="121"/>
                  <a:pt x="283" y="130"/>
                </a:cubicBezTo>
                <a:cubicBezTo>
                  <a:pt x="302" y="145"/>
                  <a:pt x="329" y="147"/>
                  <a:pt x="350" y="158"/>
                </a:cubicBezTo>
                <a:cubicBezTo>
                  <a:pt x="374" y="171"/>
                  <a:pt x="395" y="188"/>
                  <a:pt x="416" y="205"/>
                </a:cubicBezTo>
                <a:cubicBezTo>
                  <a:pt x="435" y="221"/>
                  <a:pt x="440" y="252"/>
                  <a:pt x="463" y="262"/>
                </a:cubicBezTo>
                <a:cubicBezTo>
                  <a:pt x="499" y="278"/>
                  <a:pt x="670" y="289"/>
                  <a:pt x="690" y="290"/>
                </a:cubicBezTo>
                <a:cubicBezTo>
                  <a:pt x="783" y="307"/>
                  <a:pt x="892" y="284"/>
                  <a:pt x="954" y="205"/>
                </a:cubicBezTo>
                <a:cubicBezTo>
                  <a:pt x="974" y="179"/>
                  <a:pt x="1033" y="80"/>
                  <a:pt x="1067" y="73"/>
                </a:cubicBezTo>
                <a:cubicBezTo>
                  <a:pt x="1101" y="66"/>
                  <a:pt x="1136" y="67"/>
                  <a:pt x="1171" y="64"/>
                </a:cubicBezTo>
                <a:cubicBezTo>
                  <a:pt x="1190" y="118"/>
                  <a:pt x="1180" y="174"/>
                  <a:pt x="1133" y="205"/>
                </a:cubicBezTo>
                <a:cubicBezTo>
                  <a:pt x="1127" y="215"/>
                  <a:pt x="1121" y="225"/>
                  <a:pt x="1114" y="234"/>
                </a:cubicBezTo>
                <a:cubicBezTo>
                  <a:pt x="1103" y="247"/>
                  <a:pt x="1087" y="257"/>
                  <a:pt x="1077" y="271"/>
                </a:cubicBezTo>
                <a:cubicBezTo>
                  <a:pt x="1049" y="308"/>
                  <a:pt x="1025" y="360"/>
                  <a:pt x="1011" y="404"/>
                </a:cubicBezTo>
                <a:cubicBezTo>
                  <a:pt x="1018" y="496"/>
                  <a:pt x="1017" y="591"/>
                  <a:pt x="1086" y="658"/>
                </a:cubicBezTo>
                <a:cubicBezTo>
                  <a:pt x="1095" y="693"/>
                  <a:pt x="1112" y="719"/>
                  <a:pt x="1124" y="753"/>
                </a:cubicBezTo>
                <a:cubicBezTo>
                  <a:pt x="1097" y="903"/>
                  <a:pt x="1116" y="863"/>
                  <a:pt x="954" y="876"/>
                </a:cubicBezTo>
                <a:cubicBezTo>
                  <a:pt x="900" y="857"/>
                  <a:pt x="878" y="774"/>
                  <a:pt x="859" y="725"/>
                </a:cubicBezTo>
                <a:cubicBezTo>
                  <a:pt x="856" y="706"/>
                  <a:pt x="856" y="686"/>
                  <a:pt x="850" y="668"/>
                </a:cubicBezTo>
                <a:cubicBezTo>
                  <a:pt x="803" y="511"/>
                  <a:pt x="721" y="570"/>
                  <a:pt x="538" y="564"/>
                </a:cubicBezTo>
                <a:cubicBezTo>
                  <a:pt x="457" y="584"/>
                  <a:pt x="376" y="601"/>
                  <a:pt x="293" y="611"/>
                </a:cubicBezTo>
                <a:cubicBezTo>
                  <a:pt x="265" y="652"/>
                  <a:pt x="236" y="685"/>
                  <a:pt x="208" y="725"/>
                </a:cubicBezTo>
                <a:cubicBezTo>
                  <a:pt x="201" y="735"/>
                  <a:pt x="165" y="785"/>
                  <a:pt x="151" y="791"/>
                </a:cubicBezTo>
                <a:cubicBezTo>
                  <a:pt x="134" y="799"/>
                  <a:pt x="114" y="797"/>
                  <a:pt x="95" y="800"/>
                </a:cubicBezTo>
                <a:cubicBezTo>
                  <a:pt x="22" y="848"/>
                  <a:pt x="23" y="765"/>
                  <a:pt x="0" y="706"/>
                </a:cubicBezTo>
                <a:cubicBezTo>
                  <a:pt x="64" y="590"/>
                  <a:pt x="43" y="588"/>
                  <a:pt x="161" y="573"/>
                </a:cubicBezTo>
                <a:cubicBezTo>
                  <a:pt x="168" y="530"/>
                  <a:pt x="177" y="489"/>
                  <a:pt x="199" y="451"/>
                </a:cubicBezTo>
                <a:cubicBezTo>
                  <a:pt x="229" y="399"/>
                  <a:pt x="227" y="431"/>
                  <a:pt x="227" y="404"/>
                </a:cubicBez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d-ID"/>
          </a:p>
        </p:txBody>
      </p:sp>
      <p:sp>
        <p:nvSpPr>
          <p:cNvPr id="28683" name="AutoShape 11"/>
          <p:cNvSpPr>
            <a:spLocks noChangeArrowheads="1"/>
          </p:cNvSpPr>
          <p:nvPr/>
        </p:nvSpPr>
        <p:spPr bwMode="auto">
          <a:xfrm>
            <a:off x="7772400" y="1905000"/>
            <a:ext cx="533400" cy="2514600"/>
          </a:xfrm>
          <a:prstGeom prst="bracketPair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28684" name="Line 12"/>
          <p:cNvSpPr>
            <a:spLocks noChangeShapeType="1"/>
          </p:cNvSpPr>
          <p:nvPr/>
        </p:nvSpPr>
        <p:spPr bwMode="auto">
          <a:xfrm>
            <a:off x="2743200" y="1600200"/>
            <a:ext cx="53340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d-ID"/>
          </a:p>
        </p:txBody>
      </p:sp>
      <p:sp>
        <p:nvSpPr>
          <p:cNvPr id="28685" name="Line 13"/>
          <p:cNvSpPr>
            <a:spLocks noChangeShapeType="1"/>
          </p:cNvSpPr>
          <p:nvPr/>
        </p:nvSpPr>
        <p:spPr bwMode="auto">
          <a:xfrm flipH="1" flipV="1">
            <a:off x="2514600" y="2514600"/>
            <a:ext cx="54864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d-ID"/>
          </a:p>
        </p:txBody>
      </p:sp>
      <p:sp>
        <p:nvSpPr>
          <p:cNvPr id="28686" name="Oval 14"/>
          <p:cNvSpPr>
            <a:spLocks noChangeArrowheads="1"/>
          </p:cNvSpPr>
          <p:nvPr/>
        </p:nvSpPr>
        <p:spPr bwMode="auto">
          <a:xfrm>
            <a:off x="4953000" y="1981200"/>
            <a:ext cx="838200" cy="17526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28687" name="Rectangle 15"/>
          <p:cNvSpPr>
            <a:spLocks noChangeArrowheads="1"/>
          </p:cNvSpPr>
          <p:nvPr/>
        </p:nvSpPr>
        <p:spPr bwMode="auto">
          <a:xfrm>
            <a:off x="762000" y="5867400"/>
            <a:ext cx="73152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28688" name="Rectangle 16"/>
          <p:cNvSpPr>
            <a:spLocks noChangeArrowheads="1"/>
          </p:cNvSpPr>
          <p:nvPr/>
        </p:nvSpPr>
        <p:spPr bwMode="auto">
          <a:xfrm>
            <a:off x="838200" y="5638800"/>
            <a:ext cx="12954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28689" name="Rectangle 17"/>
          <p:cNvSpPr>
            <a:spLocks noChangeArrowheads="1"/>
          </p:cNvSpPr>
          <p:nvPr/>
        </p:nvSpPr>
        <p:spPr bwMode="auto">
          <a:xfrm>
            <a:off x="2362200" y="5638800"/>
            <a:ext cx="12954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28690" name="Rectangle 18"/>
          <p:cNvSpPr>
            <a:spLocks noChangeArrowheads="1"/>
          </p:cNvSpPr>
          <p:nvPr/>
        </p:nvSpPr>
        <p:spPr bwMode="auto">
          <a:xfrm>
            <a:off x="3962400" y="5638800"/>
            <a:ext cx="12954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28691" name="Rectangle 19"/>
          <p:cNvSpPr>
            <a:spLocks noChangeArrowheads="1"/>
          </p:cNvSpPr>
          <p:nvPr/>
        </p:nvSpPr>
        <p:spPr bwMode="auto">
          <a:xfrm>
            <a:off x="5562600" y="5638800"/>
            <a:ext cx="12954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28692" name="Rectangle 20"/>
          <p:cNvSpPr>
            <a:spLocks noChangeArrowheads="1"/>
          </p:cNvSpPr>
          <p:nvPr/>
        </p:nvSpPr>
        <p:spPr bwMode="auto">
          <a:xfrm>
            <a:off x="7162800" y="5562600"/>
            <a:ext cx="12954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28693" name="Rectangle 21"/>
          <p:cNvSpPr>
            <a:spLocks noChangeArrowheads="1"/>
          </p:cNvSpPr>
          <p:nvPr/>
        </p:nvSpPr>
        <p:spPr bwMode="auto">
          <a:xfrm>
            <a:off x="2438400" y="6248400"/>
            <a:ext cx="12954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28694" name="Rectangle 22"/>
          <p:cNvSpPr>
            <a:spLocks noChangeArrowheads="1"/>
          </p:cNvSpPr>
          <p:nvPr/>
        </p:nvSpPr>
        <p:spPr bwMode="auto">
          <a:xfrm>
            <a:off x="4038600" y="6248400"/>
            <a:ext cx="12954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28695" name="Rectangle 23"/>
          <p:cNvSpPr>
            <a:spLocks noChangeArrowheads="1"/>
          </p:cNvSpPr>
          <p:nvPr/>
        </p:nvSpPr>
        <p:spPr bwMode="auto">
          <a:xfrm>
            <a:off x="5562600" y="6248400"/>
            <a:ext cx="12954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28696" name="Rectangle 24"/>
          <p:cNvSpPr>
            <a:spLocks noChangeArrowheads="1"/>
          </p:cNvSpPr>
          <p:nvPr/>
        </p:nvSpPr>
        <p:spPr bwMode="auto">
          <a:xfrm>
            <a:off x="7239000" y="6248400"/>
            <a:ext cx="12954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28697" name="Rectangle 25"/>
          <p:cNvSpPr>
            <a:spLocks noChangeArrowheads="1"/>
          </p:cNvSpPr>
          <p:nvPr/>
        </p:nvSpPr>
        <p:spPr bwMode="auto">
          <a:xfrm>
            <a:off x="990600" y="6248400"/>
            <a:ext cx="12954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28698" name="Line 26"/>
          <p:cNvSpPr>
            <a:spLocks noChangeShapeType="1"/>
          </p:cNvSpPr>
          <p:nvPr/>
        </p:nvSpPr>
        <p:spPr bwMode="auto">
          <a:xfrm>
            <a:off x="2362200" y="50292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d-ID"/>
          </a:p>
        </p:txBody>
      </p:sp>
      <p:sp>
        <p:nvSpPr>
          <p:cNvPr id="28699" name="Line 27"/>
          <p:cNvSpPr>
            <a:spLocks noChangeShapeType="1"/>
          </p:cNvSpPr>
          <p:nvPr/>
        </p:nvSpPr>
        <p:spPr bwMode="auto">
          <a:xfrm>
            <a:off x="4648200" y="46482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d-ID"/>
          </a:p>
        </p:txBody>
      </p:sp>
      <p:sp>
        <p:nvSpPr>
          <p:cNvPr id="28700" name="Line 28"/>
          <p:cNvSpPr>
            <a:spLocks noChangeShapeType="1"/>
          </p:cNvSpPr>
          <p:nvPr/>
        </p:nvSpPr>
        <p:spPr bwMode="auto">
          <a:xfrm>
            <a:off x="7086600" y="50292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d-ID"/>
          </a:p>
        </p:txBody>
      </p:sp>
      <p:sp>
        <p:nvSpPr>
          <p:cNvPr id="28701" name="Text Box 29"/>
          <p:cNvSpPr txBox="1">
            <a:spLocks noChangeArrowheads="1"/>
          </p:cNvSpPr>
          <p:nvPr/>
        </p:nvSpPr>
        <p:spPr bwMode="auto">
          <a:xfrm>
            <a:off x="2117725" y="4613275"/>
            <a:ext cx="776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IE"/>
              <a:t>axon</a:t>
            </a:r>
            <a:endParaRPr lang="en-GB"/>
          </a:p>
        </p:txBody>
      </p:sp>
      <p:sp>
        <p:nvSpPr>
          <p:cNvPr id="28702" name="Text Box 30"/>
          <p:cNvSpPr txBox="1">
            <a:spLocks noChangeArrowheads="1"/>
          </p:cNvSpPr>
          <p:nvPr/>
        </p:nvSpPr>
        <p:spPr bwMode="auto">
          <a:xfrm>
            <a:off x="4327525" y="4232275"/>
            <a:ext cx="1028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IE"/>
              <a:t>myelin</a:t>
            </a:r>
            <a:endParaRPr lang="en-GB"/>
          </a:p>
        </p:txBody>
      </p:sp>
      <p:sp>
        <p:nvSpPr>
          <p:cNvPr id="28703" name="Text Box 31"/>
          <p:cNvSpPr txBox="1">
            <a:spLocks noChangeArrowheads="1"/>
          </p:cNvSpPr>
          <p:nvPr/>
        </p:nvSpPr>
        <p:spPr bwMode="auto">
          <a:xfrm>
            <a:off x="6918325" y="4537075"/>
            <a:ext cx="21129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IE"/>
              <a:t>Node of ranvier</a:t>
            </a:r>
            <a:endParaRPr lang="en-GB"/>
          </a:p>
        </p:txBody>
      </p:sp>
      <p:sp>
        <p:nvSpPr>
          <p:cNvPr id="28704" name="Text Box 32"/>
          <p:cNvSpPr txBox="1">
            <a:spLocks noChangeArrowheads="1"/>
          </p:cNvSpPr>
          <p:nvPr/>
        </p:nvSpPr>
        <p:spPr bwMode="auto">
          <a:xfrm>
            <a:off x="1431925" y="1946275"/>
            <a:ext cx="1579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IE"/>
              <a:t>Spinal cord</a:t>
            </a:r>
            <a:endParaRPr lang="en-GB"/>
          </a:p>
        </p:txBody>
      </p:sp>
      <p:sp>
        <p:nvSpPr>
          <p:cNvPr id="28705" name="Text Box 33"/>
          <p:cNvSpPr txBox="1">
            <a:spLocks noChangeArrowheads="1"/>
          </p:cNvSpPr>
          <p:nvPr/>
        </p:nvSpPr>
        <p:spPr bwMode="auto">
          <a:xfrm>
            <a:off x="2422525" y="3394075"/>
            <a:ext cx="21875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IE"/>
              <a:t>Peripheral nerve</a:t>
            </a:r>
            <a:endParaRPr lang="en-GB"/>
          </a:p>
        </p:txBody>
      </p:sp>
      <p:sp>
        <p:nvSpPr>
          <p:cNvPr id="28707" name="Line 35"/>
          <p:cNvSpPr>
            <a:spLocks noChangeShapeType="1"/>
          </p:cNvSpPr>
          <p:nvPr/>
        </p:nvSpPr>
        <p:spPr bwMode="auto">
          <a:xfrm flipV="1">
            <a:off x="3505200" y="2514600"/>
            <a:ext cx="14478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d-ID"/>
          </a:p>
        </p:txBody>
      </p:sp>
      <p:sp>
        <p:nvSpPr>
          <p:cNvPr id="28708" name="Line 36"/>
          <p:cNvSpPr>
            <a:spLocks noChangeShapeType="1"/>
          </p:cNvSpPr>
          <p:nvPr/>
        </p:nvSpPr>
        <p:spPr bwMode="auto">
          <a:xfrm>
            <a:off x="3429000" y="3810000"/>
            <a:ext cx="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d-ID"/>
          </a:p>
        </p:txBody>
      </p:sp>
      <p:sp>
        <p:nvSpPr>
          <p:cNvPr id="28709" name="Text Box 37"/>
          <p:cNvSpPr txBox="1">
            <a:spLocks noChangeArrowheads="1"/>
          </p:cNvSpPr>
          <p:nvPr/>
        </p:nvSpPr>
        <p:spPr bwMode="auto">
          <a:xfrm>
            <a:off x="7832725" y="3089275"/>
            <a:ext cx="455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IE"/>
              <a:t>M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8596" y="1785926"/>
            <a:ext cx="8229600" cy="4525963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IE" sz="2400" dirty="0" smtClean="0"/>
              <a:t>Deficiency – </a:t>
            </a:r>
            <a:r>
              <a:rPr lang="en-IE" sz="2400" dirty="0" err="1" smtClean="0"/>
              <a:t>Vit</a:t>
            </a:r>
            <a:r>
              <a:rPr lang="en-IE" sz="2400" dirty="0" smtClean="0"/>
              <a:t> B1 alcoholic</a:t>
            </a:r>
            <a:r>
              <a:rPr lang="id-ID" sz="2400" dirty="0" smtClean="0"/>
              <a:t>, </a:t>
            </a:r>
            <a:r>
              <a:rPr lang="en-IE" sz="2400" dirty="0" err="1" smtClean="0"/>
              <a:t>Vit</a:t>
            </a:r>
            <a:r>
              <a:rPr lang="en-IE" sz="2400" dirty="0" smtClean="0"/>
              <a:t> B6 in pts taking </a:t>
            </a:r>
            <a:r>
              <a:rPr lang="en-IE" sz="2400" dirty="0" err="1" smtClean="0"/>
              <a:t>isoniazid</a:t>
            </a:r>
            <a:r>
              <a:rPr lang="id-ID" sz="2400" dirty="0" smtClean="0"/>
              <a:t>, </a:t>
            </a:r>
            <a:r>
              <a:rPr lang="en-IE" sz="2400" dirty="0" err="1" smtClean="0"/>
              <a:t>Vit</a:t>
            </a:r>
            <a:r>
              <a:rPr lang="en-IE" sz="2400" dirty="0" smtClean="0"/>
              <a:t> B12 in patients with PA and bowel disease</a:t>
            </a:r>
            <a:endParaRPr lang="id-ID" sz="2400" dirty="0" smtClean="0"/>
          </a:p>
          <a:p>
            <a:pPr marL="457200" indent="-457200">
              <a:buFontTx/>
              <a:buAutoNum type="arabicPeriod" startAt="2"/>
            </a:pPr>
            <a:r>
              <a:rPr lang="en-IE" sz="2400" dirty="0" smtClean="0"/>
              <a:t>Toxic</a:t>
            </a:r>
            <a:r>
              <a:rPr lang="id-ID" sz="2400" dirty="0" smtClean="0"/>
              <a:t>-</a:t>
            </a:r>
            <a:r>
              <a:rPr lang="en-IE" sz="2400" dirty="0" smtClean="0"/>
              <a:t> Alcohol</a:t>
            </a:r>
            <a:r>
              <a:rPr lang="id-ID" sz="2400" dirty="0" smtClean="0"/>
              <a:t>, d</a:t>
            </a:r>
            <a:r>
              <a:rPr lang="en-IE" sz="2400" dirty="0" smtClean="0"/>
              <a:t>rugs – </a:t>
            </a:r>
            <a:r>
              <a:rPr lang="en-IE" sz="2400" dirty="0" err="1" smtClean="0"/>
              <a:t>isoniazid</a:t>
            </a:r>
            <a:r>
              <a:rPr lang="en-IE" sz="2400" dirty="0" smtClean="0"/>
              <a:t>, </a:t>
            </a:r>
            <a:r>
              <a:rPr lang="en-IE" sz="2400" dirty="0" err="1" smtClean="0"/>
              <a:t>vincristine</a:t>
            </a:r>
            <a:endParaRPr lang="id-ID" sz="2400" dirty="0" smtClean="0"/>
          </a:p>
          <a:p>
            <a:pPr marL="457200" indent="-457200">
              <a:buFontTx/>
              <a:buAutoNum type="arabicPeriod" startAt="2"/>
            </a:pPr>
            <a:r>
              <a:rPr lang="en-IE" sz="2400" dirty="0" smtClean="0"/>
              <a:t>Metabolic – DM, CRF</a:t>
            </a:r>
            <a:endParaRPr lang="id-ID" sz="2400" dirty="0" smtClean="0"/>
          </a:p>
          <a:p>
            <a:pPr marL="457200" indent="-457200">
              <a:buFontTx/>
              <a:buAutoNum type="arabicPeriod" startAt="2"/>
            </a:pPr>
            <a:r>
              <a:rPr lang="en-IE" sz="2400" dirty="0" smtClean="0"/>
              <a:t>Post-infectious – </a:t>
            </a:r>
            <a:r>
              <a:rPr lang="en-IE" sz="2400" dirty="0" err="1" smtClean="0"/>
              <a:t>Guillain</a:t>
            </a:r>
            <a:r>
              <a:rPr lang="en-IE" sz="2400" dirty="0" smtClean="0"/>
              <a:t>- </a:t>
            </a:r>
            <a:r>
              <a:rPr lang="en-IE" sz="2400" dirty="0" err="1" smtClean="0"/>
              <a:t>Barre</a:t>
            </a:r>
            <a:r>
              <a:rPr lang="en-IE" sz="2400" dirty="0" smtClean="0"/>
              <a:t> syndrome</a:t>
            </a:r>
            <a:endParaRPr lang="id-ID" sz="2400" dirty="0" smtClean="0"/>
          </a:p>
          <a:p>
            <a:pPr marL="457200" indent="-457200">
              <a:buFontTx/>
              <a:buAutoNum type="arabicPeriod" startAt="2"/>
            </a:pPr>
            <a:r>
              <a:rPr lang="en-IE" sz="2400" dirty="0" smtClean="0"/>
              <a:t>Collagen vascular – RA, SLE, PA</a:t>
            </a:r>
            <a:endParaRPr lang="id-ID" sz="2400" dirty="0" smtClean="0"/>
          </a:p>
          <a:p>
            <a:pPr marL="457200" indent="-457200">
              <a:buFontTx/>
              <a:buAutoNum type="arabicPeriod" startAt="2"/>
            </a:pPr>
            <a:r>
              <a:rPr lang="en-IE" sz="2400" dirty="0" smtClean="0"/>
              <a:t>Hereditary – Charcot- Marie – Tooth disease</a:t>
            </a:r>
            <a:endParaRPr lang="id-ID" sz="2400" dirty="0" smtClean="0"/>
          </a:p>
          <a:p>
            <a:pPr marL="457200" indent="-457200">
              <a:buFontTx/>
              <a:buAutoNum type="arabicPeriod" startAt="2"/>
            </a:pPr>
            <a:r>
              <a:rPr lang="en-IE" sz="2400" dirty="0" smtClean="0"/>
              <a:t>Idiopathic – Perhaps up to 50% cases</a:t>
            </a:r>
            <a:endParaRPr lang="id-ID" sz="2400" dirty="0" smtClean="0"/>
          </a:p>
          <a:p>
            <a:pPr marL="457200" indent="-457200">
              <a:buFontTx/>
              <a:buAutoNum type="arabicPeriod" startAt="2"/>
            </a:pPr>
            <a:endParaRPr lang="en-GB" dirty="0" smtClean="0"/>
          </a:p>
          <a:p>
            <a:pPr marL="514350" indent="-514350">
              <a:buAutoNum type="arabicPeriod"/>
            </a:pPr>
            <a:endParaRPr lang="id-ID" dirty="0" smtClean="0"/>
          </a:p>
          <a:p>
            <a:pPr marL="514350" indent="-514350">
              <a:buAutoNum type="arabicPeriod"/>
            </a:pPr>
            <a:endParaRPr lang="en-GB" dirty="0" smtClean="0"/>
          </a:p>
          <a:p>
            <a:pPr>
              <a:buNone/>
            </a:pPr>
            <a:endParaRPr lang="id-ID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IE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Common causes of peripheral neuropathy</a:t>
            </a:r>
            <a:r>
              <a:rPr lang="en-GB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/>
            </a:r>
            <a:br>
              <a:rPr lang="en-GB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endParaRPr lang="id-ID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271462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>DIABETIC</a:t>
            </a:r>
            <a:br>
              <a:rPr lang="id-ID" dirty="0" smtClean="0"/>
            </a:br>
            <a:r>
              <a:rPr lang="id-ID" dirty="0" smtClean="0"/>
              <a:t>POLYNEUROPATHY</a:t>
            </a:r>
            <a:endParaRPr lang="id-ID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90613" y="1014413"/>
            <a:ext cx="6962775" cy="482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0552" y="-1"/>
            <a:ext cx="4870340" cy="6840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2976" y="292893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>CARPAL TUNNEL</a:t>
            </a:r>
            <a:br>
              <a:rPr lang="id-ID" dirty="0" smtClean="0"/>
            </a:br>
            <a:r>
              <a:rPr lang="id-ID" dirty="0" smtClean="0"/>
              <a:t>SYNDROME</a:t>
            </a:r>
            <a:endParaRPr lang="id-ID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0"/>
            <a:ext cx="4204125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1" y="345638"/>
            <a:ext cx="6712279" cy="629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147638"/>
            <a:ext cx="4572000" cy="656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643182"/>
            <a:ext cx="8229600" cy="1143000"/>
          </a:xfrm>
        </p:spPr>
        <p:txBody>
          <a:bodyPr/>
          <a:lstStyle/>
          <a:p>
            <a:r>
              <a:rPr lang="id-ID" dirty="0" smtClean="0"/>
              <a:t>GUILLAIN BARRE SYNDROME</a:t>
            </a:r>
            <a:endParaRPr lang="id-ID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381000" y="511175"/>
            <a:ext cx="8763000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IE" sz="4000" b="1" u="sng" dirty="0" err="1" smtClean="0">
                <a:solidFill>
                  <a:srgbClr val="FF0000"/>
                </a:solidFill>
              </a:rPr>
              <a:t>Guilla</a:t>
            </a:r>
            <a:r>
              <a:rPr lang="id-ID" sz="4000" b="1" u="sng" dirty="0" smtClean="0">
                <a:solidFill>
                  <a:srgbClr val="FF0000"/>
                </a:solidFill>
              </a:rPr>
              <a:t>i</a:t>
            </a:r>
            <a:r>
              <a:rPr lang="en-IE" sz="4000" b="1" u="sng" dirty="0" smtClean="0">
                <a:solidFill>
                  <a:srgbClr val="FF0000"/>
                </a:solidFill>
              </a:rPr>
              <a:t>n-</a:t>
            </a:r>
            <a:r>
              <a:rPr lang="en-IE" sz="4000" b="1" u="sng" dirty="0" err="1" smtClean="0">
                <a:solidFill>
                  <a:srgbClr val="FF0000"/>
                </a:solidFill>
              </a:rPr>
              <a:t>Barre</a:t>
            </a:r>
            <a:r>
              <a:rPr lang="en-IE" sz="4000" b="1" u="sng" dirty="0" smtClean="0">
                <a:solidFill>
                  <a:srgbClr val="FF0000"/>
                </a:solidFill>
              </a:rPr>
              <a:t> </a:t>
            </a:r>
            <a:r>
              <a:rPr lang="en-IE" sz="4000" b="1" u="sng" dirty="0">
                <a:solidFill>
                  <a:srgbClr val="FF0000"/>
                </a:solidFill>
              </a:rPr>
              <a:t>syndrome</a:t>
            </a:r>
          </a:p>
          <a:p>
            <a:r>
              <a:rPr lang="en-IE" sz="3200" dirty="0" smtClean="0"/>
              <a:t>~  </a:t>
            </a:r>
            <a:r>
              <a:rPr lang="en-IE" sz="2800" dirty="0"/>
              <a:t>Rapid evolution over several days</a:t>
            </a:r>
          </a:p>
          <a:p>
            <a:r>
              <a:rPr lang="en-IE" sz="2800" dirty="0"/>
              <a:t>~  Life threatening weakness</a:t>
            </a:r>
          </a:p>
          <a:p>
            <a:r>
              <a:rPr lang="en-IE" sz="2800" dirty="0"/>
              <a:t>~  Affects nerve roots as well as peripheral </a:t>
            </a:r>
            <a:r>
              <a:rPr lang="id-ID" sz="2800" dirty="0" smtClean="0"/>
              <a:t> </a:t>
            </a:r>
          </a:p>
          <a:p>
            <a:r>
              <a:rPr lang="id-ID" sz="2800" dirty="0"/>
              <a:t> </a:t>
            </a:r>
            <a:r>
              <a:rPr lang="id-ID" sz="2800" dirty="0" smtClean="0"/>
              <a:t>   </a:t>
            </a:r>
            <a:r>
              <a:rPr lang="en-IE" sz="2800" dirty="0" smtClean="0"/>
              <a:t>nerves</a:t>
            </a:r>
            <a:endParaRPr lang="en-IE" sz="2800" dirty="0"/>
          </a:p>
          <a:p>
            <a:r>
              <a:rPr lang="en-IE" sz="2800" dirty="0"/>
              <a:t>~  Occurs within 2 weeks of an infection usually </a:t>
            </a:r>
          </a:p>
          <a:p>
            <a:r>
              <a:rPr lang="en-IE" sz="2800" dirty="0"/>
              <a:t>    campylobacter, </a:t>
            </a:r>
            <a:r>
              <a:rPr lang="en-IE" sz="2800" dirty="0" err="1"/>
              <a:t>cytomegalo</a:t>
            </a:r>
            <a:r>
              <a:rPr lang="en-IE" sz="2800" dirty="0"/>
              <a:t>, EBV</a:t>
            </a:r>
          </a:p>
          <a:p>
            <a:r>
              <a:rPr lang="en-IE" sz="2800" dirty="0"/>
              <a:t>~  Auto-immune response</a:t>
            </a:r>
          </a:p>
          <a:p>
            <a:r>
              <a:rPr lang="en-IE" sz="2800" dirty="0"/>
              <a:t>~  Weakness and sensory symptoms </a:t>
            </a:r>
            <a:r>
              <a:rPr lang="en-IE" sz="2800" dirty="0" smtClean="0"/>
              <a:t>which</a:t>
            </a:r>
            <a:r>
              <a:rPr lang="id-ID" sz="2800" dirty="0" smtClean="0"/>
              <a:t> </a:t>
            </a:r>
          </a:p>
          <a:p>
            <a:r>
              <a:rPr lang="id-ID" sz="2800" dirty="0"/>
              <a:t> </a:t>
            </a:r>
            <a:r>
              <a:rPr lang="id-ID" sz="2800" dirty="0" smtClean="0"/>
              <a:t>   </a:t>
            </a:r>
            <a:r>
              <a:rPr lang="en-IE" sz="2800" dirty="0" smtClean="0"/>
              <a:t>worsen daily </a:t>
            </a:r>
            <a:r>
              <a:rPr lang="en-IE" sz="2800" dirty="0"/>
              <a:t>for 1-2 weeks</a:t>
            </a:r>
          </a:p>
          <a:p>
            <a:r>
              <a:rPr lang="en-IE" sz="2800" dirty="0"/>
              <a:t>~  </a:t>
            </a:r>
            <a:r>
              <a:rPr lang="en-IE" sz="2800" dirty="0" err="1"/>
              <a:t>Demyelinating</a:t>
            </a:r>
            <a:r>
              <a:rPr lang="en-IE" sz="2800" dirty="0"/>
              <a:t> </a:t>
            </a:r>
            <a:r>
              <a:rPr lang="en-IE" sz="2800" dirty="0" err="1"/>
              <a:t>polyneuropathy</a:t>
            </a:r>
            <a:r>
              <a:rPr lang="en-IE" sz="2800" dirty="0"/>
              <a:t> and </a:t>
            </a:r>
          </a:p>
          <a:p>
            <a:r>
              <a:rPr lang="en-IE" sz="2800" dirty="0"/>
              <a:t>    </a:t>
            </a:r>
            <a:r>
              <a:rPr lang="en-IE" sz="2800" dirty="0" err="1"/>
              <a:t>polyradiculopathy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gb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271838" cy="6858000"/>
          </a:xfrm>
          <a:prstGeom prst="rect">
            <a:avLst/>
          </a:prstGeom>
          <a:noFill/>
        </p:spPr>
      </p:pic>
      <p:pic>
        <p:nvPicPr>
          <p:cNvPr id="32771" name="Picture 3" descr="gb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800" y="0"/>
            <a:ext cx="5791200" cy="2700338"/>
          </a:xfrm>
          <a:prstGeom prst="rect">
            <a:avLst/>
          </a:prstGeom>
          <a:noFill/>
        </p:spPr>
      </p:pic>
      <p:pic>
        <p:nvPicPr>
          <p:cNvPr id="32772" name="Picture 4" descr="gb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6600" y="3302000"/>
            <a:ext cx="5867400" cy="3276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gb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55675"/>
            <a:ext cx="9144000" cy="49434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5852" y="2928934"/>
            <a:ext cx="8229600" cy="1143000"/>
          </a:xfrm>
        </p:spPr>
        <p:txBody>
          <a:bodyPr/>
          <a:lstStyle/>
          <a:p>
            <a:r>
              <a:rPr lang="id-ID" dirty="0" smtClean="0"/>
              <a:t>Myasthenia Gravis</a:t>
            </a:r>
            <a:endParaRPr lang="id-ID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2000232" y="1142984"/>
            <a:ext cx="469070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IE" sz="4000" b="1" dirty="0">
                <a:solidFill>
                  <a:srgbClr val="FFC000"/>
                </a:solidFill>
              </a:rPr>
              <a:t>Myasthenia Gravis</a:t>
            </a:r>
            <a:endParaRPr lang="en-GB" sz="4000" b="1" dirty="0">
              <a:solidFill>
                <a:srgbClr val="FFC000"/>
              </a:solidFill>
            </a:endParaRPr>
          </a:p>
        </p:txBody>
      </p:sp>
      <p:sp>
        <p:nvSpPr>
          <p:cNvPr id="25603" name="Oval 3"/>
          <p:cNvSpPr>
            <a:spLocks noChangeArrowheads="1"/>
          </p:cNvSpPr>
          <p:nvPr/>
        </p:nvSpPr>
        <p:spPr bwMode="auto">
          <a:xfrm>
            <a:off x="228600" y="3162300"/>
            <a:ext cx="533400" cy="533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25604" name="Oval 4"/>
          <p:cNvSpPr>
            <a:spLocks noChangeArrowheads="1"/>
          </p:cNvSpPr>
          <p:nvPr/>
        </p:nvSpPr>
        <p:spPr bwMode="auto">
          <a:xfrm>
            <a:off x="4038600" y="3162300"/>
            <a:ext cx="533400" cy="533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25605" name="Line 5"/>
          <p:cNvSpPr>
            <a:spLocks noChangeShapeType="1"/>
          </p:cNvSpPr>
          <p:nvPr/>
        </p:nvSpPr>
        <p:spPr bwMode="auto">
          <a:xfrm>
            <a:off x="914400" y="3429000"/>
            <a:ext cx="2971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d-ID"/>
          </a:p>
        </p:txBody>
      </p:sp>
      <p:sp>
        <p:nvSpPr>
          <p:cNvPr id="25606" name="Line 6"/>
          <p:cNvSpPr>
            <a:spLocks noChangeShapeType="1"/>
          </p:cNvSpPr>
          <p:nvPr/>
        </p:nvSpPr>
        <p:spPr bwMode="auto">
          <a:xfrm flipV="1">
            <a:off x="3886200" y="3124200"/>
            <a:ext cx="3048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d-ID"/>
          </a:p>
        </p:txBody>
      </p:sp>
      <p:sp>
        <p:nvSpPr>
          <p:cNvPr id="25607" name="Line 7"/>
          <p:cNvSpPr>
            <a:spLocks noChangeShapeType="1"/>
          </p:cNvSpPr>
          <p:nvPr/>
        </p:nvSpPr>
        <p:spPr bwMode="auto">
          <a:xfrm flipV="1">
            <a:off x="7696200" y="3124200"/>
            <a:ext cx="3048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d-ID"/>
          </a:p>
        </p:txBody>
      </p:sp>
      <p:sp>
        <p:nvSpPr>
          <p:cNvPr id="25608" name="Line 8"/>
          <p:cNvSpPr>
            <a:spLocks noChangeShapeType="1"/>
          </p:cNvSpPr>
          <p:nvPr/>
        </p:nvSpPr>
        <p:spPr bwMode="auto">
          <a:xfrm>
            <a:off x="4724400" y="3429000"/>
            <a:ext cx="2971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d-ID"/>
          </a:p>
        </p:txBody>
      </p:sp>
      <p:sp>
        <p:nvSpPr>
          <p:cNvPr id="25609" name="Line 9"/>
          <p:cNvSpPr>
            <a:spLocks noChangeShapeType="1"/>
          </p:cNvSpPr>
          <p:nvPr/>
        </p:nvSpPr>
        <p:spPr bwMode="auto">
          <a:xfrm>
            <a:off x="3886200" y="3429000"/>
            <a:ext cx="3048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d-ID"/>
          </a:p>
        </p:txBody>
      </p:sp>
      <p:sp>
        <p:nvSpPr>
          <p:cNvPr id="25610" name="Line 10"/>
          <p:cNvSpPr>
            <a:spLocks noChangeShapeType="1"/>
          </p:cNvSpPr>
          <p:nvPr/>
        </p:nvSpPr>
        <p:spPr bwMode="auto">
          <a:xfrm>
            <a:off x="7696200" y="3429000"/>
            <a:ext cx="3048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d-ID"/>
          </a:p>
        </p:txBody>
      </p:sp>
      <p:sp>
        <p:nvSpPr>
          <p:cNvPr id="25611" name="Text Box 11"/>
          <p:cNvSpPr txBox="1">
            <a:spLocks noChangeArrowheads="1"/>
          </p:cNvSpPr>
          <p:nvPr/>
        </p:nvSpPr>
        <p:spPr bwMode="auto">
          <a:xfrm>
            <a:off x="1431925" y="2784475"/>
            <a:ext cx="8969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IE"/>
              <a:t>UMN</a:t>
            </a:r>
            <a:endParaRPr lang="en-GB"/>
          </a:p>
        </p:txBody>
      </p:sp>
      <p:sp>
        <p:nvSpPr>
          <p:cNvPr id="25612" name="Text Box 12"/>
          <p:cNvSpPr txBox="1">
            <a:spLocks noChangeArrowheads="1"/>
          </p:cNvSpPr>
          <p:nvPr/>
        </p:nvSpPr>
        <p:spPr bwMode="auto">
          <a:xfrm>
            <a:off x="4937125" y="2860675"/>
            <a:ext cx="862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IE"/>
              <a:t>LMN</a:t>
            </a:r>
            <a:endParaRPr lang="en-GB"/>
          </a:p>
        </p:txBody>
      </p:sp>
      <p:sp>
        <p:nvSpPr>
          <p:cNvPr id="25613" name="Text Box 13"/>
          <p:cNvSpPr txBox="1">
            <a:spLocks noChangeArrowheads="1"/>
          </p:cNvSpPr>
          <p:nvPr/>
        </p:nvSpPr>
        <p:spPr bwMode="auto">
          <a:xfrm>
            <a:off x="7315200" y="2632075"/>
            <a:ext cx="11604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IE"/>
              <a:t>NMJ</a:t>
            </a:r>
            <a:endParaRPr lang="en-GB"/>
          </a:p>
        </p:txBody>
      </p:sp>
      <p:sp>
        <p:nvSpPr>
          <p:cNvPr id="25614" name="AutoShape 14"/>
          <p:cNvSpPr>
            <a:spLocks noChangeArrowheads="1"/>
          </p:cNvSpPr>
          <p:nvPr/>
        </p:nvSpPr>
        <p:spPr bwMode="auto">
          <a:xfrm>
            <a:off x="8229600" y="2971800"/>
            <a:ext cx="914400" cy="914400"/>
          </a:xfrm>
          <a:prstGeom prst="bracketPair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25615" name="Text Box 15"/>
          <p:cNvSpPr txBox="1">
            <a:spLocks noChangeArrowheads="1"/>
          </p:cNvSpPr>
          <p:nvPr/>
        </p:nvSpPr>
        <p:spPr bwMode="auto">
          <a:xfrm>
            <a:off x="8518525" y="3089275"/>
            <a:ext cx="455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IE"/>
              <a:t>M</a:t>
            </a:r>
            <a:endParaRPr lang="en-GB"/>
          </a:p>
        </p:txBody>
      </p:sp>
      <p:sp>
        <p:nvSpPr>
          <p:cNvPr id="25616" name="Text Box 16"/>
          <p:cNvSpPr txBox="1">
            <a:spLocks noChangeArrowheads="1"/>
          </p:cNvSpPr>
          <p:nvPr/>
        </p:nvSpPr>
        <p:spPr bwMode="auto">
          <a:xfrm>
            <a:off x="1000100" y="4143380"/>
            <a:ext cx="786447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IE" dirty="0"/>
              <a:t>~  Muscle weakness without wasting </a:t>
            </a:r>
          </a:p>
          <a:p>
            <a:r>
              <a:rPr lang="en-IE" dirty="0"/>
              <a:t>~  </a:t>
            </a:r>
            <a:r>
              <a:rPr lang="en-IE" dirty="0" err="1"/>
              <a:t>Fatiguability</a:t>
            </a:r>
            <a:endParaRPr lang="en-IE" dirty="0"/>
          </a:p>
          <a:p>
            <a:r>
              <a:rPr lang="en-IE" dirty="0"/>
              <a:t>~  Ocular and bulbar muscles commonly involved</a:t>
            </a:r>
          </a:p>
          <a:p>
            <a:r>
              <a:rPr lang="en-IE" dirty="0"/>
              <a:t>~  Responds well to treatment</a:t>
            </a:r>
            <a:endParaRPr lang="en-GB" dirty="0"/>
          </a:p>
        </p:txBody>
      </p:sp>
      <p:sp>
        <p:nvSpPr>
          <p:cNvPr id="25617" name="AutoShape 17"/>
          <p:cNvSpPr>
            <a:spLocks noChangeArrowheads="1"/>
          </p:cNvSpPr>
          <p:nvPr/>
        </p:nvSpPr>
        <p:spPr bwMode="auto">
          <a:xfrm>
            <a:off x="7543800" y="2971800"/>
            <a:ext cx="914400" cy="914400"/>
          </a:xfrm>
          <a:prstGeom prst="lightningBol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mu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0"/>
            <a:ext cx="4414841" cy="6735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7290" y="2857496"/>
            <a:ext cx="8229600" cy="1143000"/>
          </a:xfrm>
        </p:spPr>
        <p:txBody>
          <a:bodyPr/>
          <a:lstStyle/>
          <a:p>
            <a:r>
              <a:rPr lang="id-ID" dirty="0" smtClean="0"/>
              <a:t>MUSCLE DISEASE</a:t>
            </a:r>
            <a:endParaRPr lang="id-ID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974725" y="1139825"/>
            <a:ext cx="35163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IE" sz="4000" b="1"/>
              <a:t>Muscle disease </a:t>
            </a:r>
            <a:endParaRPr lang="en-GB" sz="4000" b="1"/>
          </a:p>
        </p:txBody>
      </p:sp>
      <p:sp>
        <p:nvSpPr>
          <p:cNvPr id="26627" name="Oval 3"/>
          <p:cNvSpPr>
            <a:spLocks noChangeArrowheads="1"/>
          </p:cNvSpPr>
          <p:nvPr/>
        </p:nvSpPr>
        <p:spPr bwMode="auto">
          <a:xfrm>
            <a:off x="228600" y="3162300"/>
            <a:ext cx="533400" cy="533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26628" name="Oval 4"/>
          <p:cNvSpPr>
            <a:spLocks noChangeArrowheads="1"/>
          </p:cNvSpPr>
          <p:nvPr/>
        </p:nvSpPr>
        <p:spPr bwMode="auto">
          <a:xfrm>
            <a:off x="4038600" y="3162300"/>
            <a:ext cx="533400" cy="533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26629" name="Line 5"/>
          <p:cNvSpPr>
            <a:spLocks noChangeShapeType="1"/>
          </p:cNvSpPr>
          <p:nvPr/>
        </p:nvSpPr>
        <p:spPr bwMode="auto">
          <a:xfrm>
            <a:off x="914400" y="3429000"/>
            <a:ext cx="2971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d-ID"/>
          </a:p>
        </p:txBody>
      </p:sp>
      <p:sp>
        <p:nvSpPr>
          <p:cNvPr id="26630" name="Line 6"/>
          <p:cNvSpPr>
            <a:spLocks noChangeShapeType="1"/>
          </p:cNvSpPr>
          <p:nvPr/>
        </p:nvSpPr>
        <p:spPr bwMode="auto">
          <a:xfrm flipV="1">
            <a:off x="3886200" y="3124200"/>
            <a:ext cx="3048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d-ID"/>
          </a:p>
        </p:txBody>
      </p:sp>
      <p:sp>
        <p:nvSpPr>
          <p:cNvPr id="26631" name="Line 7"/>
          <p:cNvSpPr>
            <a:spLocks noChangeShapeType="1"/>
          </p:cNvSpPr>
          <p:nvPr/>
        </p:nvSpPr>
        <p:spPr bwMode="auto">
          <a:xfrm flipV="1">
            <a:off x="7696200" y="3124200"/>
            <a:ext cx="3048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d-ID"/>
          </a:p>
        </p:txBody>
      </p:sp>
      <p:sp>
        <p:nvSpPr>
          <p:cNvPr id="26632" name="Line 8"/>
          <p:cNvSpPr>
            <a:spLocks noChangeShapeType="1"/>
          </p:cNvSpPr>
          <p:nvPr/>
        </p:nvSpPr>
        <p:spPr bwMode="auto">
          <a:xfrm>
            <a:off x="4724400" y="3429000"/>
            <a:ext cx="2971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d-ID"/>
          </a:p>
        </p:txBody>
      </p:sp>
      <p:sp>
        <p:nvSpPr>
          <p:cNvPr id="26633" name="Line 9"/>
          <p:cNvSpPr>
            <a:spLocks noChangeShapeType="1"/>
          </p:cNvSpPr>
          <p:nvPr/>
        </p:nvSpPr>
        <p:spPr bwMode="auto">
          <a:xfrm>
            <a:off x="3886200" y="3429000"/>
            <a:ext cx="3048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d-ID"/>
          </a:p>
        </p:txBody>
      </p:sp>
      <p:sp>
        <p:nvSpPr>
          <p:cNvPr id="26634" name="Line 10"/>
          <p:cNvSpPr>
            <a:spLocks noChangeShapeType="1"/>
          </p:cNvSpPr>
          <p:nvPr/>
        </p:nvSpPr>
        <p:spPr bwMode="auto">
          <a:xfrm>
            <a:off x="7696200" y="3429000"/>
            <a:ext cx="3048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d-ID"/>
          </a:p>
        </p:txBody>
      </p:sp>
      <p:sp>
        <p:nvSpPr>
          <p:cNvPr id="26635" name="Text Box 11"/>
          <p:cNvSpPr txBox="1">
            <a:spLocks noChangeArrowheads="1"/>
          </p:cNvSpPr>
          <p:nvPr/>
        </p:nvSpPr>
        <p:spPr bwMode="auto">
          <a:xfrm>
            <a:off x="1431925" y="2784475"/>
            <a:ext cx="8969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IE"/>
              <a:t>UMN</a:t>
            </a:r>
            <a:endParaRPr lang="en-GB"/>
          </a:p>
        </p:txBody>
      </p:sp>
      <p:sp>
        <p:nvSpPr>
          <p:cNvPr id="26636" name="Text Box 12"/>
          <p:cNvSpPr txBox="1">
            <a:spLocks noChangeArrowheads="1"/>
          </p:cNvSpPr>
          <p:nvPr/>
        </p:nvSpPr>
        <p:spPr bwMode="auto">
          <a:xfrm>
            <a:off x="4937125" y="2860675"/>
            <a:ext cx="862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IE"/>
              <a:t>LMN</a:t>
            </a:r>
            <a:endParaRPr lang="en-GB"/>
          </a:p>
        </p:txBody>
      </p:sp>
      <p:sp>
        <p:nvSpPr>
          <p:cNvPr id="26637" name="Text Box 13"/>
          <p:cNvSpPr txBox="1">
            <a:spLocks noChangeArrowheads="1"/>
          </p:cNvSpPr>
          <p:nvPr/>
        </p:nvSpPr>
        <p:spPr bwMode="auto">
          <a:xfrm>
            <a:off x="7315200" y="2632075"/>
            <a:ext cx="11604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IE"/>
              <a:t>NMJ</a:t>
            </a:r>
            <a:endParaRPr lang="en-GB"/>
          </a:p>
        </p:txBody>
      </p:sp>
      <p:sp>
        <p:nvSpPr>
          <p:cNvPr id="26638" name="AutoShape 14"/>
          <p:cNvSpPr>
            <a:spLocks noChangeArrowheads="1"/>
          </p:cNvSpPr>
          <p:nvPr/>
        </p:nvSpPr>
        <p:spPr bwMode="auto">
          <a:xfrm>
            <a:off x="8229600" y="3000372"/>
            <a:ext cx="914400" cy="914400"/>
          </a:xfrm>
          <a:prstGeom prst="bracketPair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26639" name="Text Box 15"/>
          <p:cNvSpPr txBox="1">
            <a:spLocks noChangeArrowheads="1"/>
          </p:cNvSpPr>
          <p:nvPr/>
        </p:nvSpPr>
        <p:spPr bwMode="auto">
          <a:xfrm>
            <a:off x="8501090" y="3143248"/>
            <a:ext cx="455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IE"/>
              <a:t>M</a:t>
            </a:r>
            <a:endParaRPr lang="en-GB"/>
          </a:p>
        </p:txBody>
      </p:sp>
      <p:sp>
        <p:nvSpPr>
          <p:cNvPr id="26641" name="Text Box 17"/>
          <p:cNvSpPr txBox="1">
            <a:spLocks noChangeArrowheads="1"/>
          </p:cNvSpPr>
          <p:nvPr/>
        </p:nvSpPr>
        <p:spPr bwMode="auto">
          <a:xfrm>
            <a:off x="642910" y="4357694"/>
            <a:ext cx="807249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IE" dirty="0"/>
              <a:t>~  Muscle weakness and wasting – the distribution of which depends</a:t>
            </a:r>
          </a:p>
          <a:p>
            <a:r>
              <a:rPr lang="id-ID" dirty="0"/>
              <a:t> </a:t>
            </a:r>
            <a:r>
              <a:rPr lang="id-ID" dirty="0" smtClean="0"/>
              <a:t>   </a:t>
            </a:r>
            <a:r>
              <a:rPr lang="en-IE" dirty="0" smtClean="0"/>
              <a:t>on </a:t>
            </a:r>
            <a:r>
              <a:rPr lang="en-IE" dirty="0"/>
              <a:t>the type of disease but strong tendency to involve proximal </a:t>
            </a:r>
            <a:r>
              <a:rPr lang="id-ID" dirty="0" smtClean="0"/>
              <a:t>  </a:t>
            </a:r>
          </a:p>
          <a:p>
            <a:r>
              <a:rPr lang="id-ID" dirty="0"/>
              <a:t> </a:t>
            </a:r>
            <a:r>
              <a:rPr lang="id-ID" dirty="0" smtClean="0"/>
              <a:t>   </a:t>
            </a:r>
            <a:r>
              <a:rPr lang="en-IE" dirty="0" smtClean="0"/>
              <a:t>muscles</a:t>
            </a:r>
            <a:r>
              <a:rPr lang="id-ID" dirty="0" smtClean="0"/>
              <a:t> </a:t>
            </a:r>
            <a:r>
              <a:rPr lang="en-IE" dirty="0" err="1" smtClean="0"/>
              <a:t>i.e</a:t>
            </a:r>
            <a:r>
              <a:rPr lang="en-IE" dirty="0" smtClean="0"/>
              <a:t> trunk </a:t>
            </a:r>
            <a:r>
              <a:rPr lang="en-IE" dirty="0"/>
              <a:t>and limb girdles</a:t>
            </a:r>
          </a:p>
          <a:p>
            <a:r>
              <a:rPr lang="en-IE" dirty="0" smtClean="0"/>
              <a:t>~  </a:t>
            </a:r>
            <a:r>
              <a:rPr lang="en-IE" dirty="0"/>
              <a:t>Various causes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481139"/>
          <a:ext cx="8229600" cy="46044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282053"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INHERITED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ACQUIRED</a:t>
                      </a:r>
                      <a:endParaRPr lang="id-ID" sz="2400" dirty="0"/>
                    </a:p>
                  </a:txBody>
                  <a:tcPr/>
                </a:tc>
              </a:tr>
              <a:tr h="282053">
                <a:tc>
                  <a:txBody>
                    <a:bodyPr/>
                    <a:lstStyle/>
                    <a:p>
                      <a:r>
                        <a:rPr lang="en-IE" sz="2400" dirty="0" smtClean="0"/>
                        <a:t>Muscular dystrophies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2400" dirty="0" err="1" smtClean="0"/>
                        <a:t>Endocrinopathies</a:t>
                      </a:r>
                      <a:endParaRPr lang="id-ID" sz="2400" dirty="0"/>
                    </a:p>
                  </a:txBody>
                  <a:tcPr/>
                </a:tc>
              </a:tr>
              <a:tr h="282053">
                <a:tc>
                  <a:txBody>
                    <a:bodyPr/>
                    <a:lstStyle/>
                    <a:p>
                      <a:r>
                        <a:rPr lang="en-IE" sz="2400" dirty="0" err="1" smtClean="0"/>
                        <a:t>Myotonic</a:t>
                      </a:r>
                      <a:r>
                        <a:rPr lang="en-IE" sz="2400" dirty="0" smtClean="0"/>
                        <a:t> dystrophy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2400" dirty="0" smtClean="0"/>
                        <a:t>Drug induced</a:t>
                      </a:r>
                      <a:endParaRPr lang="id-ID" sz="2400" dirty="0"/>
                    </a:p>
                  </a:txBody>
                  <a:tcPr/>
                </a:tc>
              </a:tr>
              <a:tr h="493593">
                <a:tc>
                  <a:txBody>
                    <a:bodyPr/>
                    <a:lstStyle/>
                    <a:p>
                      <a:r>
                        <a:rPr lang="en-IE" sz="2400" dirty="0" smtClean="0"/>
                        <a:t>Congenital </a:t>
                      </a:r>
                      <a:r>
                        <a:rPr lang="en-IE" sz="2400" dirty="0" err="1" smtClean="0"/>
                        <a:t>myopathi</a:t>
                      </a:r>
                      <a:r>
                        <a:rPr lang="id-ID" sz="2400" dirty="0" smtClean="0"/>
                        <a:t>e</a:t>
                      </a:r>
                      <a:r>
                        <a:rPr lang="en-IE" sz="2400" dirty="0" smtClean="0"/>
                        <a:t>s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Tx/>
                        <a:buNone/>
                      </a:pPr>
                      <a:r>
                        <a:rPr lang="en-IE" sz="2400" dirty="0" smtClean="0"/>
                        <a:t>Idiopathic </a:t>
                      </a:r>
                      <a:r>
                        <a:rPr lang="id-ID" sz="2400" baseline="0" dirty="0" smtClean="0"/>
                        <a:t> </a:t>
                      </a:r>
                      <a:r>
                        <a:rPr lang="en-IE" sz="2400" dirty="0" smtClean="0"/>
                        <a:t>inflammatory </a:t>
                      </a:r>
                      <a:r>
                        <a:rPr lang="id-ID" sz="2400" dirty="0" smtClean="0"/>
                        <a:t>myopathy</a:t>
                      </a:r>
                      <a:endParaRPr lang="id-ID" sz="2400" dirty="0"/>
                    </a:p>
                  </a:txBody>
                  <a:tcPr/>
                </a:tc>
              </a:tr>
              <a:tr h="282053">
                <a:tc>
                  <a:txBody>
                    <a:bodyPr/>
                    <a:lstStyle/>
                    <a:p>
                      <a:r>
                        <a:rPr lang="en-IE" sz="2400" dirty="0" smtClean="0"/>
                        <a:t>Metabolic </a:t>
                      </a:r>
                      <a:r>
                        <a:rPr lang="en-IE" sz="2400" dirty="0" err="1" smtClean="0"/>
                        <a:t>myopathies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2400" dirty="0" smtClean="0"/>
                        <a:t>Metabolic </a:t>
                      </a:r>
                      <a:r>
                        <a:rPr lang="en-IE" sz="2400" dirty="0" err="1" smtClean="0"/>
                        <a:t>myopathy</a:t>
                      </a:r>
                      <a:endParaRPr lang="id-ID" sz="2400" dirty="0"/>
                    </a:p>
                  </a:txBody>
                  <a:tcPr/>
                </a:tc>
              </a:tr>
              <a:tr h="705134">
                <a:tc>
                  <a:txBody>
                    <a:bodyPr/>
                    <a:lstStyle/>
                    <a:p>
                      <a:r>
                        <a:rPr lang="en-IE" sz="2400" dirty="0" err="1" smtClean="0"/>
                        <a:t>Channelopathies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Tx/>
                        <a:buNone/>
                      </a:pPr>
                      <a:r>
                        <a:rPr lang="en-IE" sz="2400" dirty="0" smtClean="0"/>
                        <a:t>Myasthenia Gravis				/LEMS</a:t>
                      </a:r>
                    </a:p>
                    <a:p>
                      <a:endParaRPr lang="id-ID" sz="2400" dirty="0"/>
                    </a:p>
                  </a:txBody>
                  <a:tcPr/>
                </a:tc>
              </a:tr>
              <a:tr h="763929">
                <a:tc gridSpan="2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Classification</a:t>
            </a:r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Muscle weakness</a:t>
            </a:r>
          </a:p>
          <a:p>
            <a:r>
              <a:rPr lang="id-ID" dirty="0" smtClean="0"/>
              <a:t>Difficulty </a:t>
            </a:r>
            <a:r>
              <a:rPr lang="id-ID" dirty="0" smtClean="0"/>
              <a:t>climbing stairs</a:t>
            </a:r>
          </a:p>
          <a:p>
            <a:r>
              <a:rPr lang="en-US" dirty="0" smtClean="0"/>
              <a:t>Difficulty </a:t>
            </a:r>
            <a:r>
              <a:rPr lang="en-US" dirty="0" smtClean="0"/>
              <a:t>holding arms above head for </a:t>
            </a:r>
            <a:r>
              <a:rPr lang="en-US" dirty="0" smtClean="0"/>
              <a:t>a</a:t>
            </a:r>
            <a:r>
              <a:rPr lang="id-ID" dirty="0" smtClean="0"/>
              <a:t> long </a:t>
            </a:r>
            <a:r>
              <a:rPr lang="id-ID" dirty="0" smtClean="0"/>
              <a:t>period of time</a:t>
            </a:r>
          </a:p>
          <a:p>
            <a:r>
              <a:rPr lang="en-US" dirty="0" smtClean="0"/>
              <a:t>Congenital </a:t>
            </a:r>
            <a:r>
              <a:rPr lang="en-US" dirty="0" smtClean="0"/>
              <a:t>or acquired, can have</a:t>
            </a:r>
          </a:p>
          <a:p>
            <a:pPr>
              <a:buNone/>
            </a:pPr>
            <a:r>
              <a:rPr lang="id-ID" dirty="0" smtClean="0"/>
              <a:t>	inflammation </a:t>
            </a:r>
            <a:r>
              <a:rPr lang="id-ID" dirty="0" smtClean="0"/>
              <a:t>of the muscles</a:t>
            </a:r>
          </a:p>
          <a:p>
            <a:r>
              <a:rPr lang="id-ID" dirty="0" smtClean="0"/>
              <a:t>Need </a:t>
            </a:r>
            <a:r>
              <a:rPr lang="id-ID" dirty="0" smtClean="0"/>
              <a:t>muscle biopsy</a:t>
            </a:r>
          </a:p>
          <a:p>
            <a:r>
              <a:rPr lang="en-US" dirty="0" smtClean="0"/>
              <a:t>Steroids </a:t>
            </a:r>
            <a:r>
              <a:rPr lang="en-US" dirty="0" smtClean="0"/>
              <a:t>for inflammatory </a:t>
            </a:r>
            <a:r>
              <a:rPr lang="en-US" dirty="0" smtClean="0"/>
              <a:t>muscle</a:t>
            </a:r>
            <a:r>
              <a:rPr lang="id-ID" dirty="0" smtClean="0"/>
              <a:t> disease</a:t>
            </a:r>
            <a:endParaRPr lang="id-ID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MYOPATHY</a:t>
            </a:r>
            <a:endParaRPr lang="id-ID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>DUCHENNE’S MUSCULAR </a:t>
            </a:r>
            <a:r>
              <a:rPr lang="id-ID" dirty="0" smtClean="0"/>
              <a:t>DYSTROPHY</a:t>
            </a:r>
            <a:endParaRPr lang="id-ID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12" y="1285860"/>
            <a:ext cx="3160793" cy="2427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3643314"/>
            <a:ext cx="3357586" cy="2578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14400" y="1714488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id-ID" b="1" dirty="0" smtClean="0"/>
              <a:t>- Weakness</a:t>
            </a:r>
          </a:p>
          <a:p>
            <a:pPr>
              <a:buNone/>
            </a:pPr>
            <a:r>
              <a:rPr lang="id-ID" b="1" dirty="0" smtClean="0"/>
              <a:t>- Numbness, sharp shooting pain</a:t>
            </a:r>
          </a:p>
          <a:p>
            <a:pPr>
              <a:buNone/>
            </a:pPr>
            <a:r>
              <a:rPr lang="id-ID" b="1" dirty="0" smtClean="0"/>
              <a:t>- Abnormal </a:t>
            </a:r>
            <a:r>
              <a:rPr lang="id-ID" b="1" dirty="0" smtClean="0"/>
              <a:t>MRI scan, </a:t>
            </a:r>
            <a:r>
              <a:rPr lang="id-ID" b="1" dirty="0" smtClean="0"/>
              <a:t>myelogram, EMG/NCV</a:t>
            </a:r>
            <a:endParaRPr lang="id-ID" b="1" dirty="0" smtClean="0"/>
          </a:p>
          <a:p>
            <a:pPr>
              <a:buNone/>
            </a:pPr>
            <a:r>
              <a:rPr lang="id-ID" b="1" dirty="0" smtClean="0"/>
              <a:t>- Surgical treatment</a:t>
            </a:r>
          </a:p>
          <a:p>
            <a:pPr>
              <a:buNone/>
            </a:pPr>
            <a:r>
              <a:rPr lang="id-ID" b="1" dirty="0" smtClean="0"/>
              <a:t>- Physical therapy</a:t>
            </a:r>
          </a:p>
          <a:p>
            <a:pPr>
              <a:buNone/>
            </a:pPr>
            <a:r>
              <a:rPr lang="id-ID" b="1" dirty="0" smtClean="0"/>
              <a:t>- Medicines</a:t>
            </a:r>
            <a:endParaRPr lang="id-ID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RADICULOPATHY “Pinched </a:t>
            </a:r>
            <a:r>
              <a:rPr lang="id-ID" dirty="0" smtClean="0"/>
              <a:t>Nerve”</a:t>
            </a:r>
            <a:endParaRPr lang="id-ID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14400" y="1857364"/>
            <a:ext cx="8229600" cy="4525963"/>
          </a:xfrm>
        </p:spPr>
        <p:txBody>
          <a:bodyPr/>
          <a:lstStyle/>
          <a:p>
            <a:r>
              <a:rPr lang="id-ID" dirty="0" smtClean="0"/>
              <a:t>History </a:t>
            </a:r>
            <a:r>
              <a:rPr lang="id-ID" dirty="0" smtClean="0"/>
              <a:t>&amp; Physical Examination</a:t>
            </a:r>
          </a:p>
          <a:p>
            <a:r>
              <a:rPr lang="id-ID" dirty="0" smtClean="0"/>
              <a:t>Laboratory </a:t>
            </a:r>
            <a:r>
              <a:rPr lang="id-ID" dirty="0" smtClean="0"/>
              <a:t>Tests</a:t>
            </a:r>
          </a:p>
          <a:p>
            <a:r>
              <a:rPr lang="id-ID" dirty="0" smtClean="0"/>
              <a:t>NCV/EMG</a:t>
            </a:r>
            <a:endParaRPr lang="id-ID" dirty="0" smtClean="0"/>
          </a:p>
          <a:p>
            <a:r>
              <a:rPr lang="id-ID" dirty="0" smtClean="0"/>
              <a:t>MRI </a:t>
            </a:r>
            <a:r>
              <a:rPr lang="id-ID" dirty="0" smtClean="0"/>
              <a:t>Scans</a:t>
            </a:r>
          </a:p>
          <a:p>
            <a:r>
              <a:rPr lang="id-ID" dirty="0" smtClean="0"/>
              <a:t>Muscle </a:t>
            </a:r>
            <a:r>
              <a:rPr lang="id-ID" dirty="0" smtClean="0"/>
              <a:t>biopsy</a:t>
            </a:r>
          </a:p>
          <a:p>
            <a:r>
              <a:rPr lang="id-ID" dirty="0" smtClean="0"/>
              <a:t>Nerve </a:t>
            </a:r>
            <a:r>
              <a:rPr lang="id-ID" dirty="0" smtClean="0"/>
              <a:t>biopsy</a:t>
            </a:r>
            <a:endParaRPr lang="id-ID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42910" y="64291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>How do we diagnose a</a:t>
            </a:r>
            <a:br>
              <a:rPr lang="id-ID" dirty="0" smtClean="0"/>
            </a:br>
            <a:r>
              <a:rPr lang="id-ID" dirty="0" smtClean="0"/>
              <a:t>neuromuscular disorder?</a:t>
            </a:r>
            <a:br>
              <a:rPr lang="id-ID" dirty="0" smtClean="0"/>
            </a:br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60" name="Text Box 4"/>
          <p:cNvSpPr txBox="1">
            <a:spLocks noChangeArrowheads="1"/>
          </p:cNvSpPr>
          <p:nvPr/>
        </p:nvSpPr>
        <p:spPr bwMode="auto">
          <a:xfrm>
            <a:off x="285720" y="1428736"/>
            <a:ext cx="8604250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IE" sz="4000" b="1" u="sng" dirty="0"/>
              <a:t>CONCLUSIONS</a:t>
            </a:r>
          </a:p>
          <a:p>
            <a:endParaRPr lang="en-IE" sz="4000" b="1" u="sng" dirty="0"/>
          </a:p>
          <a:p>
            <a:pPr>
              <a:buFontTx/>
              <a:buChar char="•"/>
            </a:pPr>
            <a:r>
              <a:rPr lang="en-IE" sz="2800" dirty="0"/>
              <a:t> </a:t>
            </a:r>
            <a:r>
              <a:rPr lang="en-IE" sz="2800" dirty="0" smtClean="0"/>
              <a:t>UMN </a:t>
            </a:r>
            <a:r>
              <a:rPr lang="en-IE" sz="2800" dirty="0"/>
              <a:t>– lesions involving the </a:t>
            </a:r>
            <a:r>
              <a:rPr lang="en-IE" sz="2800" dirty="0" err="1"/>
              <a:t>corticospinal</a:t>
            </a:r>
            <a:r>
              <a:rPr lang="en-IE" sz="2800" dirty="0"/>
              <a:t> tract</a:t>
            </a:r>
          </a:p>
          <a:p>
            <a:pPr>
              <a:buFontTx/>
              <a:buChar char="•"/>
            </a:pPr>
            <a:r>
              <a:rPr lang="en-IE" sz="2800" dirty="0" smtClean="0"/>
              <a:t> </a:t>
            </a:r>
            <a:r>
              <a:rPr lang="en-IE" sz="2800" dirty="0"/>
              <a:t>LMN – </a:t>
            </a:r>
            <a:r>
              <a:rPr lang="en-IE" sz="2800" dirty="0" smtClean="0"/>
              <a:t>lesions </a:t>
            </a:r>
            <a:r>
              <a:rPr lang="en-IE" sz="2800" dirty="0"/>
              <a:t>involving brain stem and spinal </a:t>
            </a:r>
            <a:r>
              <a:rPr lang="id-ID" sz="2800" dirty="0" smtClean="0"/>
              <a:t> </a:t>
            </a:r>
          </a:p>
          <a:p>
            <a:r>
              <a:rPr lang="id-ID" sz="2800" dirty="0" smtClean="0"/>
              <a:t>             </a:t>
            </a:r>
            <a:r>
              <a:rPr lang="en-IE" sz="2800" dirty="0" smtClean="0"/>
              <a:t>cord</a:t>
            </a:r>
            <a:endParaRPr lang="id-ID" sz="2800" dirty="0" smtClean="0"/>
          </a:p>
          <a:p>
            <a:pPr>
              <a:buFontTx/>
              <a:buChar char="•"/>
            </a:pPr>
            <a:r>
              <a:rPr lang="en-IE" sz="2800" dirty="0" smtClean="0"/>
              <a:t> </a:t>
            </a:r>
            <a:r>
              <a:rPr lang="en-IE" sz="2800" dirty="0"/>
              <a:t>MND – may present with UMN and LMN signs</a:t>
            </a:r>
          </a:p>
          <a:p>
            <a:pPr>
              <a:buFontTx/>
              <a:buChar char="•"/>
            </a:pPr>
            <a:r>
              <a:rPr lang="en-IE" sz="2800" dirty="0" smtClean="0"/>
              <a:t> </a:t>
            </a:r>
            <a:r>
              <a:rPr lang="en-IE" sz="2800" dirty="0"/>
              <a:t>Peripheral neuropathy may be axonal or </a:t>
            </a:r>
            <a:endParaRPr lang="id-ID" sz="2800" dirty="0" smtClean="0"/>
          </a:p>
          <a:p>
            <a:r>
              <a:rPr lang="id-ID" sz="2800" dirty="0" smtClean="0"/>
              <a:t>   </a:t>
            </a:r>
            <a:r>
              <a:rPr lang="en-IE" sz="2800" dirty="0" err="1" smtClean="0"/>
              <a:t>demyelinating</a:t>
            </a:r>
            <a:r>
              <a:rPr lang="en-IE" sz="2800" dirty="0" smtClean="0"/>
              <a:t> </a:t>
            </a:r>
            <a:endParaRPr lang="en-IE" sz="2800" dirty="0"/>
          </a:p>
          <a:p>
            <a:pPr>
              <a:buFontTx/>
              <a:buChar char="•"/>
            </a:pPr>
            <a:r>
              <a:rPr lang="en-IE" sz="2800" dirty="0" smtClean="0"/>
              <a:t> </a:t>
            </a:r>
            <a:r>
              <a:rPr lang="en-IE" sz="2800" dirty="0"/>
              <a:t>Muscle disease may be inherited or acquired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86</TotalTime>
  <Words>674</Words>
  <Application>Microsoft Office PowerPoint</Application>
  <PresentationFormat>On-screen Show (4:3)</PresentationFormat>
  <Paragraphs>178</Paragraphs>
  <Slides>39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Concourse</vt:lpstr>
      <vt:lpstr>NEUROMUSCULAR DISORDERS</vt:lpstr>
      <vt:lpstr>Slide 2</vt:lpstr>
      <vt:lpstr>Slide 3</vt:lpstr>
      <vt:lpstr>Slide 4</vt:lpstr>
      <vt:lpstr>Slide 5</vt:lpstr>
      <vt:lpstr>Slide 6</vt:lpstr>
      <vt:lpstr>Slide 7</vt:lpstr>
      <vt:lpstr>MOTOR NEURON DISEASE</vt:lpstr>
      <vt:lpstr>Amyotropic Lateral Sclerosis</vt:lpstr>
      <vt:lpstr>Slide 10</vt:lpstr>
      <vt:lpstr>Slide 11</vt:lpstr>
      <vt:lpstr>Slide 12</vt:lpstr>
      <vt:lpstr>Slide 13</vt:lpstr>
      <vt:lpstr>Slide 14</vt:lpstr>
      <vt:lpstr>Slide 15</vt:lpstr>
      <vt:lpstr>Common causes of peripheral neuropathy </vt:lpstr>
      <vt:lpstr>DIABETIC POLYNEUROPATHY</vt:lpstr>
      <vt:lpstr>Slide 18</vt:lpstr>
      <vt:lpstr>Slide 19</vt:lpstr>
      <vt:lpstr>CARPAL TUNNEL SYNDROME</vt:lpstr>
      <vt:lpstr>Slide 21</vt:lpstr>
      <vt:lpstr>Slide 22</vt:lpstr>
      <vt:lpstr>Slide 23</vt:lpstr>
      <vt:lpstr>GUILLAIN BARRE SYNDROME</vt:lpstr>
      <vt:lpstr>Slide 25</vt:lpstr>
      <vt:lpstr>Slide 26</vt:lpstr>
      <vt:lpstr>Slide 27</vt:lpstr>
      <vt:lpstr>Myasthenia Gravis</vt:lpstr>
      <vt:lpstr>Slide 29</vt:lpstr>
      <vt:lpstr>Slide 30</vt:lpstr>
      <vt:lpstr>Slide 31</vt:lpstr>
      <vt:lpstr>MUSCLE DISEASE</vt:lpstr>
      <vt:lpstr>Slide 33</vt:lpstr>
      <vt:lpstr>Classification</vt:lpstr>
      <vt:lpstr>MYOPATHY</vt:lpstr>
      <vt:lpstr>DUCHENNE’S MUSCULAR DYSTROPHY</vt:lpstr>
      <vt:lpstr>RADICULOPATHY “Pinched Nerve”</vt:lpstr>
      <vt:lpstr>How do we diagnose a neuromuscular disorder? </vt:lpstr>
      <vt:lpstr>Slide 39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NEUROMUSCULAR DISORDERS</dc:title>
  <dc:creator>windows</dc:creator>
  <cp:lastModifiedBy>windows</cp:lastModifiedBy>
  <cp:revision>3</cp:revision>
  <dcterms:created xsi:type="dcterms:W3CDTF">2014-06-28T20:54:55Z</dcterms:created>
  <dcterms:modified xsi:type="dcterms:W3CDTF">2014-06-29T23:06:14Z</dcterms:modified>
</cp:coreProperties>
</file>